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/>
      <a:tcStyle>
        <a:tcBdr/>
        <a:fill>
          <a:solidFill>
            <a:srgbClr val="FFE8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21" autoAdjust="0"/>
    <p:restoredTop sz="83673" autoAdjust="0"/>
  </p:normalViewPr>
  <p:slideViewPr>
    <p:cSldViewPr snapToGrid="0">
      <p:cViewPr varScale="1">
        <p:scale>
          <a:sx n="37" d="100"/>
          <a:sy n="37" d="100"/>
        </p:scale>
        <p:origin x="1373" y="77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Shape 82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22" name="Shape 82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7890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Shape 85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59" name="Shape 8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С точки зрения потребителя, он или она ожидает от паркетного пола определенных преимуществ, например красивый, естественный вид и ощущение комфорта - пол, который подходит для ходьбы босыми ногами. От винилового пола у потребителей совсем другие ожидания: он должен быть износостойким, доступным, простым в укладке и уходе, а также обладать водостойкостью. С Kährs </a:t>
            </a:r>
            <a:r>
              <a:rPr lang="en-US" dirty="0"/>
              <a:t>L</a:t>
            </a:r>
            <a:r>
              <a:rPr lang="ru-RU" dirty="0" err="1"/>
              <a:t>ife</a:t>
            </a:r>
            <a:r>
              <a:rPr lang="ru-RU" dirty="0"/>
              <a:t> - мы объединяем лучшее из двух миров. Представляем вам деревянный пол со свойствами, близкими к виниловым полам.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88876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Shape 98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85" name="Shape 9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Все 10 оттенков доступны в 3 различных форматах</a:t>
            </a:r>
            <a:r>
              <a:rPr dirty="0"/>
              <a:t>. </a:t>
            </a:r>
          </a:p>
          <a:p>
            <a:r>
              <a:rPr dirty="0"/>
              <a:t>1-</a:t>
            </a:r>
            <a:r>
              <a:rPr lang="ru-RU" dirty="0"/>
              <a:t>полосный широкий</a:t>
            </a:r>
            <a:r>
              <a:rPr dirty="0"/>
              <a:t> </a:t>
            </a:r>
          </a:p>
          <a:p>
            <a:r>
              <a:rPr dirty="0"/>
              <a:t>1-</a:t>
            </a:r>
            <a:r>
              <a:rPr lang="ru-RU" dirty="0"/>
              <a:t>полосный узкий</a:t>
            </a:r>
            <a:endParaRPr dirty="0"/>
          </a:p>
          <a:p>
            <a:r>
              <a:rPr lang="ru-RU" dirty="0"/>
              <a:t>И 2-полосный</a:t>
            </a:r>
            <a:r>
              <a:rPr dirty="0"/>
              <a:t>. </a:t>
            </a:r>
          </a:p>
          <a:p>
            <a:endParaRPr dirty="0"/>
          </a:p>
          <a:p>
            <a:r>
              <a:rPr dirty="0"/>
              <a:t>1-</a:t>
            </a:r>
            <a:r>
              <a:rPr lang="ru-RU" dirty="0"/>
              <a:t>полосные декоры имеют 4-стороннюю микро-фаску, 2-полосные декоры идут без фаски.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1151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Shape 100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05" name="Shape 10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dirty="0"/>
              <a:t>1. </a:t>
            </a:r>
            <a:r>
              <a:rPr lang="ru-RU" dirty="0"/>
              <a:t>Лучший пол в категории защита от царапин</a:t>
            </a:r>
            <a:r>
              <a:rPr dirty="0"/>
              <a:t> -  *</a:t>
            </a:r>
            <a:r>
              <a:rPr lang="ru-RU" dirty="0"/>
              <a:t>В соответствии со стандартом </a:t>
            </a:r>
            <a:r>
              <a:rPr dirty="0"/>
              <a:t>EN16094:2012</a:t>
            </a:r>
          </a:p>
          <a:p>
            <a:pPr>
              <a:defRPr sz="2400"/>
            </a:pPr>
            <a:r>
              <a:rPr dirty="0"/>
              <a:t>2. </a:t>
            </a:r>
            <a:r>
              <a:rPr lang="ru-RU" dirty="0"/>
              <a:t>Ударопрочность и износостойкость Класс</a:t>
            </a:r>
            <a:r>
              <a:rPr dirty="0"/>
              <a:t> 33** (40</a:t>
            </a:r>
            <a:r>
              <a:rPr lang="ru-RU" dirty="0"/>
              <a:t>ньютон</a:t>
            </a:r>
            <a:r>
              <a:rPr dirty="0"/>
              <a:t>/</a:t>
            </a:r>
            <a:r>
              <a:rPr lang="ru-RU" dirty="0"/>
              <a:t>мм2</a:t>
            </a:r>
            <a:r>
              <a:rPr dirty="0"/>
              <a:t>)  **</a:t>
            </a:r>
            <a:r>
              <a:rPr lang="ru-RU" dirty="0"/>
              <a:t>В соответствии со стандартом </a:t>
            </a:r>
            <a:r>
              <a:rPr dirty="0"/>
              <a:t>EN 14354:2017</a:t>
            </a:r>
          </a:p>
          <a:p>
            <a:pPr>
              <a:defRPr sz="2400"/>
            </a:pPr>
            <a:endParaRPr dirty="0"/>
          </a:p>
          <a:p>
            <a:pPr>
              <a:defRPr sz="2400"/>
            </a:pPr>
            <a:r>
              <a:rPr lang="ru-RU" dirty="0"/>
              <a:t>А сейчас рассмотрим конструкцию деревянных полов из коллекции</a:t>
            </a:r>
            <a:r>
              <a:rPr dirty="0"/>
              <a:t> Life. </a:t>
            </a:r>
            <a:r>
              <a:rPr lang="ru-RU" dirty="0"/>
              <a:t>Начнем с верхнего слоя</a:t>
            </a:r>
            <a:r>
              <a:rPr dirty="0"/>
              <a:t>. </a:t>
            </a:r>
          </a:p>
          <a:p>
            <a:pPr>
              <a:defRPr sz="2400"/>
            </a:pPr>
            <a:r>
              <a:rPr lang="ru-RU" dirty="0"/>
              <a:t>Инновационное лаковое покрытие играет важную роль в обеспечении высокой износостойкости, которой обладают новые декоры.</a:t>
            </a:r>
          </a:p>
          <a:p>
            <a:pPr>
              <a:defRPr sz="2400"/>
            </a:pPr>
            <a:r>
              <a:rPr lang="ru-RU" dirty="0"/>
              <a:t>Полы из коллекции </a:t>
            </a:r>
            <a:r>
              <a:rPr lang="en-US" dirty="0"/>
              <a:t>Life </a:t>
            </a:r>
            <a:r>
              <a:rPr lang="ru-RU" dirty="0"/>
              <a:t>соответствуют стандартам Класса 33, о котором мы расскажем чуть позже.</a:t>
            </a:r>
          </a:p>
          <a:p>
            <a:pPr marL="0" marR="0" lvl="0" indent="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lang="ru-RU" dirty="0"/>
              <a:t>Но главное это защита от царапин, ударопрочность, износостойкость и влагостойкость.</a:t>
            </a:r>
          </a:p>
          <a:p>
            <a:pPr>
              <a:defRPr sz="2400"/>
            </a:pPr>
            <a:r>
              <a:rPr lang="ru-RU" dirty="0"/>
              <a:t>Лаковое покрытие также обеспечивает дополнительную устойчивость к загрязнениям – полы легко очищать, поскольку грязь не может проникнуть в структуру древесины сквозь лаковое покрытие.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61692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Shape 102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24" name="Shape 10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Верхний слой - это настоящая древесина из лучших сортов дуба или ореха. Чистая сортировка, всего несколько сучков. Декоры в коллекции </a:t>
            </a:r>
            <a:r>
              <a:rPr lang="en-US" dirty="0"/>
              <a:t>Life</a:t>
            </a:r>
            <a:r>
              <a:rPr lang="ru-RU" dirty="0"/>
              <a:t> передают аутентичный внешний вид и ощущения деревянного пола Как упоминалось ранее, доступно 8 тонированных декоров 2 артикула натуральных тонов. Мы хотели бы отметить, что данные полы не требуют шлифовки благодаря своим выдающимся свойствам. Толщина верхнего слоя составляет 0,6 мм, поэтому шлифовка данных полов не допускается.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1968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Shape 104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43" name="Shape 10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H</a:t>
            </a:r>
            <a:r>
              <a:rPr dirty="0"/>
              <a:t>DF </a:t>
            </a:r>
            <a:r>
              <a:rPr lang="ru-RU" dirty="0"/>
              <a:t>нового поколения</a:t>
            </a:r>
            <a:r>
              <a:rPr dirty="0"/>
              <a:t> – </a:t>
            </a:r>
            <a:r>
              <a:rPr lang="ru-RU" dirty="0"/>
              <a:t>он тверже и делает полы из коллекции </a:t>
            </a:r>
            <a:r>
              <a:rPr lang="en-US" dirty="0"/>
              <a:t>Life </a:t>
            </a:r>
            <a:r>
              <a:rPr lang="ru-RU" dirty="0"/>
              <a:t>по-настоящему стабильными вне зависимости от колебания температуры и влажности.</a:t>
            </a:r>
            <a:endParaRPr dirty="0"/>
          </a:p>
          <a:p>
            <a:r>
              <a:rPr lang="ru-RU" dirty="0"/>
              <a:t>Это также обеспечивает минимальное набухание при воздействии влаги.</a:t>
            </a:r>
          </a:p>
          <a:p>
            <a:r>
              <a:rPr lang="en-US" dirty="0"/>
              <a:t>HDF</a:t>
            </a:r>
            <a:r>
              <a:rPr lang="ru-RU" dirty="0"/>
              <a:t> при своей жесткости</a:t>
            </a:r>
            <a:r>
              <a:rPr lang="en-US" dirty="0"/>
              <a:t> </a:t>
            </a:r>
            <a:r>
              <a:rPr lang="ru-RU" dirty="0"/>
              <a:t>также обеспечивает выдающуюся ударопрочность. </a:t>
            </a:r>
          </a:p>
          <a:p>
            <a:r>
              <a:rPr lang="ru-RU" dirty="0"/>
              <a:t>А замок 5</a:t>
            </a:r>
            <a:r>
              <a:rPr lang="en-US" dirty="0"/>
              <a:t>G </a:t>
            </a:r>
            <a:r>
              <a:rPr lang="ru-RU" dirty="0"/>
              <a:t>делает укладку пола быстрой и легкой.</a:t>
            </a:r>
          </a:p>
        </p:txBody>
      </p:sp>
    </p:spTree>
    <p:extLst>
      <p:ext uri="{BB962C8B-B14F-4D97-AF65-F5344CB8AC3E}">
        <p14:creationId xmlns:p14="http://schemas.microsoft.com/office/powerpoint/2010/main" val="2864715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Shape 106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62" name="Shape 10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Основа конструкции пола - это то, что мы называем </a:t>
            </a:r>
            <a:r>
              <a:rPr lang="en-US" dirty="0"/>
              <a:t>Real Wood </a:t>
            </a:r>
            <a:r>
              <a:rPr lang="ru-RU" dirty="0"/>
              <a:t>основой. Главная задача – уравновешивание и обеспечение стабильности доски. Для нижнего слоя мы используем 100%-</a:t>
            </a:r>
            <a:r>
              <a:rPr lang="ru-RU" dirty="0" err="1"/>
              <a:t>ую</a:t>
            </a:r>
            <a:r>
              <a:rPr lang="ru-RU" dirty="0"/>
              <a:t> древесину.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36174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Shape 107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1" name="Shape 10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Существует огромное количество помещений различного назначение, для которых идеально бы подошли деревянные полы из коллекции </a:t>
            </a:r>
            <a:r>
              <a:rPr lang="en-US" dirty="0"/>
              <a:t>Life.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13496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Shape 108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88" name="Shape 10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Для</a:t>
            </a:r>
            <a:r>
              <a:rPr dirty="0"/>
              <a:t> Kährs Life </a:t>
            </a:r>
            <a:r>
              <a:rPr lang="ru-RU" dirty="0"/>
              <a:t>мы также будем предлагать подходящие плинтус и молдинги. </a:t>
            </a:r>
            <a:endParaRPr dirty="0"/>
          </a:p>
          <a:p>
            <a:r>
              <a:rPr lang="ru-RU" dirty="0"/>
              <a:t>Что касается плинтуса – он будет представлен в 2 различных размерах</a:t>
            </a:r>
          </a:p>
          <a:p>
            <a:r>
              <a:rPr lang="ru-RU" dirty="0"/>
              <a:t>Мы также , как обычно, предлагаем продукты для укладки, ухода и восстановления деревянных полов из коллекции </a:t>
            </a:r>
            <a:r>
              <a:rPr lang="en-US" dirty="0" err="1"/>
              <a:t>Kahrs</a:t>
            </a:r>
            <a:r>
              <a:rPr lang="en-US" dirty="0"/>
              <a:t> life.</a:t>
            </a:r>
          </a:p>
          <a:p>
            <a:r>
              <a:rPr lang="ru-RU" dirty="0"/>
              <a:t>И помните, что при укладке декоров из коллекции </a:t>
            </a:r>
            <a:r>
              <a:rPr lang="en-US" dirty="0"/>
              <a:t>Life </a:t>
            </a:r>
            <a:r>
              <a:rPr lang="ru-RU" dirty="0"/>
              <a:t>на </a:t>
            </a:r>
            <a:r>
              <a:rPr lang="ru-RU" dirty="0" err="1"/>
              <a:t>на</a:t>
            </a:r>
            <a:r>
              <a:rPr lang="ru-RU" dirty="0"/>
              <a:t> подложку </a:t>
            </a:r>
            <a:r>
              <a:rPr lang="en-US" dirty="0" err="1"/>
              <a:t>Kahrs</a:t>
            </a:r>
            <a:r>
              <a:rPr lang="en-US" dirty="0"/>
              <a:t> </a:t>
            </a:r>
            <a:r>
              <a:rPr lang="en-US" dirty="0" err="1"/>
              <a:t>Tuplex</a:t>
            </a:r>
            <a:r>
              <a:rPr lang="en-US" dirty="0"/>
              <a:t>, </a:t>
            </a:r>
            <a:r>
              <a:rPr lang="ru-RU" dirty="0"/>
              <a:t>вы увеличиваете </a:t>
            </a:r>
            <a:r>
              <a:rPr lang="ru-RU" dirty="0" err="1">
                <a:sym typeface="Open Sans"/>
              </a:rPr>
              <a:t>шумопоглощение</a:t>
            </a:r>
            <a:r>
              <a:rPr lang="ru-RU" dirty="0">
                <a:sym typeface="Open Sans"/>
              </a:rPr>
              <a:t> на 20 дБ.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0646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Shape 110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3" name="Shape 11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Представление коллекции </a:t>
            </a:r>
            <a:r>
              <a:rPr lang="ru-RU" dirty="0" err="1"/>
              <a:t>Life</a:t>
            </a:r>
            <a:r>
              <a:rPr lang="ru-RU" dirty="0"/>
              <a:t> мы начнем на наших веб-сайтах и страницах в социальных сетях с 1 апреля, также мы предоставим рекламные баннеры и брошюры. Если у вас, как у продавца, есть специфические потребности в баннерах или других рекламных материалах для поддержки продаж Kährs </a:t>
            </a:r>
            <a:r>
              <a:rPr lang="ru-RU" dirty="0" err="1"/>
              <a:t>Life</a:t>
            </a:r>
            <a:r>
              <a:rPr lang="ru-RU" dirty="0"/>
              <a:t>, пожалуйста сообщите нам знать об этом.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69041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Shape 111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13" name="Shape 11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Самый светлый декор в коллекции, теплый белый цвет, напоминающий песчаные тропические пляжи.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05948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Shape 11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23" name="Shape 11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Теплый и спокойный светло-бежевый оттенок, похожий на легкую замшу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49531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Shape 86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67" name="Shape 8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Му чувствуем, что у нас есть определенные пробелы в ассортименте. Настоящие деревянные полы с износостойкостью близкой к виниловым напольным покрытиям, но по доступной цене. Для молодых семей с маленькими детьми, покупающими свой первый дом и делающими в нем ремонт.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07336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Shape 113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34" name="Shape 11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Один из наших декоров, получивших натуральный оттенок</a:t>
            </a:r>
            <a:r>
              <a:rPr dirty="0"/>
              <a:t>, Pure Oak </a:t>
            </a:r>
            <a:r>
              <a:rPr lang="ru-RU" dirty="0"/>
              <a:t>во всей своей красе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04914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Shape 114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45" name="Shape 11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Еще один светлый декор в этой коллекции, теплый бежевый оттенок, напоминающий о колосках пшеницы на полях</a:t>
            </a:r>
          </a:p>
        </p:txBody>
      </p:sp>
    </p:spTree>
    <p:extLst>
      <p:ext uri="{BB962C8B-B14F-4D97-AF65-F5344CB8AC3E}">
        <p14:creationId xmlns:p14="http://schemas.microsoft.com/office/powerpoint/2010/main" val="42033876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Shape 115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55" name="Shape 11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Двигаемся дальше - чуть более темный теплый сероватый цвет с легкими коричневыми тонами с ощущением древесины отточенной морскими приливами.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11403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Shape 116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65" name="Shape 11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В отличие от </a:t>
            </a:r>
            <a:r>
              <a:rPr lang="en-US" dirty="0"/>
              <a:t>D</a:t>
            </a:r>
            <a:r>
              <a:rPr dirty="0"/>
              <a:t>riftwood </a:t>
            </a:r>
            <a:r>
              <a:rPr lang="ru-RU" dirty="0"/>
              <a:t>имеющего сероватый тон с коричневыми оттенками</a:t>
            </a:r>
            <a:r>
              <a:rPr dirty="0"/>
              <a:t>, </a:t>
            </a:r>
            <a:r>
              <a:rPr lang="ru-RU" dirty="0"/>
              <a:t>здесь мы видим коричневый тон с сероватым оттенком</a:t>
            </a:r>
          </a:p>
        </p:txBody>
      </p:sp>
    </p:spTree>
    <p:extLst>
      <p:ext uri="{BB962C8B-B14F-4D97-AF65-F5344CB8AC3E}">
        <p14:creationId xmlns:p14="http://schemas.microsoft.com/office/powerpoint/2010/main" val="40243882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Shape 117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5" name="Shape 11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Наш Эрл Грей, более темный декор, теплый сероватый, как чайные листья Эрла Грея</a:t>
            </a:r>
          </a:p>
        </p:txBody>
      </p:sp>
    </p:spTree>
    <p:extLst>
      <p:ext uri="{BB962C8B-B14F-4D97-AF65-F5344CB8AC3E}">
        <p14:creationId xmlns:p14="http://schemas.microsoft.com/office/powerpoint/2010/main" val="9465873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Shape 118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85" name="Shape 11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Faded Black -</a:t>
            </a:r>
            <a:r>
              <a:rPr lang="ru-RU" dirty="0"/>
              <a:t> один из самых темных полов в коллекции</a:t>
            </a:r>
            <a:r>
              <a:rPr lang="en-US" dirty="0"/>
              <a:t> Life</a:t>
            </a:r>
            <a:r>
              <a:rPr lang="ru-RU" dirty="0"/>
              <a:t>, потертый черный свет сквозь который просвечивается теплота натурального дуба. </a:t>
            </a:r>
          </a:p>
        </p:txBody>
      </p:sp>
    </p:spTree>
    <p:extLst>
      <p:ext uri="{BB962C8B-B14F-4D97-AF65-F5344CB8AC3E}">
        <p14:creationId xmlns:p14="http://schemas.microsoft.com/office/powerpoint/2010/main" val="30414739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Shape 119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5" name="Shape 11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Наш второй натуральный оттенок</a:t>
            </a:r>
            <a:r>
              <a:rPr dirty="0"/>
              <a:t>, Pure Walnut </a:t>
            </a:r>
            <a:r>
              <a:rPr lang="ru-RU" dirty="0"/>
              <a:t>во всей своей красе</a:t>
            </a:r>
            <a:r>
              <a:rPr dirty="0"/>
              <a:t>. </a:t>
            </a:r>
            <a:r>
              <a:rPr lang="ru-RU" dirty="0"/>
              <a:t>Один из самых ярких цветов коллекции, как и сам орех.</a:t>
            </a:r>
          </a:p>
        </p:txBody>
      </p:sp>
    </p:spTree>
    <p:extLst>
      <p:ext uri="{BB962C8B-B14F-4D97-AF65-F5344CB8AC3E}">
        <p14:creationId xmlns:p14="http://schemas.microsoft.com/office/powerpoint/2010/main" val="20304528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Shape 120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5" name="Shape 12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Самый темный цвет... Какао-бобы, напоминающие затхлый темный шоколад. </a:t>
            </a:r>
          </a:p>
        </p:txBody>
      </p:sp>
    </p:spTree>
    <p:extLst>
      <p:ext uri="{BB962C8B-B14F-4D97-AF65-F5344CB8AC3E}">
        <p14:creationId xmlns:p14="http://schemas.microsoft.com/office/powerpoint/2010/main" val="13979940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4741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Shape 87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74" name="Shape 8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Мы говорим о</a:t>
            </a:r>
            <a:r>
              <a:rPr dirty="0"/>
              <a:t> Kährs Life </a:t>
            </a:r>
            <a:r>
              <a:rPr lang="ru-RU" dirty="0"/>
              <a:t>как о напольном покрытии, которое легко полюбить, но трудно повредить. Красивый и естественный вид натурального дерева и</a:t>
            </a:r>
            <a:r>
              <a:rPr dirty="0"/>
              <a:t> </a:t>
            </a:r>
            <a:r>
              <a:rPr lang="ru-RU" dirty="0"/>
              <a:t>выдающиеся с точки зрения износа и долговечности особенности. Для повседневной жизни.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147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Shape 88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85" name="Shape 8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Kährs Life </a:t>
            </a:r>
            <a:r>
              <a:rPr lang="ru-RU" dirty="0"/>
              <a:t>создан, чтобы служить вам всю жизнь.</a:t>
            </a:r>
            <a:endParaRPr dirty="0"/>
          </a:p>
          <a:p>
            <a:r>
              <a:rPr lang="ru-RU" dirty="0"/>
              <a:t>Он обладает исключительной прочностью с точки зрения устойчивости к царапинам и физическому воздействию. Лаковое покрытие также делает его устойчивым к загрязнениям и легким в уходе, предотвращая проникновение грязи и воды в структуру материала, оставляя его на поверхности.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5813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Shape 89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93" name="Shape 8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Kährs Life </a:t>
            </a:r>
            <a:r>
              <a:rPr lang="en-US" dirty="0"/>
              <a:t>– </a:t>
            </a:r>
            <a:r>
              <a:rPr lang="ru-RU" dirty="0"/>
              <a:t>настоящий деревянный пол, близкий по своим свойствам к виниловым напольным покрытиям. </a:t>
            </a:r>
            <a:endParaRPr dirty="0"/>
          </a:p>
          <a:p>
            <a:r>
              <a:rPr lang="ru-RU" dirty="0"/>
              <a:t>Это деревянный пол, который не нуждается в шлифовке и предлагает 15-летнюю гарантию. </a:t>
            </a:r>
          </a:p>
          <a:p>
            <a:r>
              <a:rPr lang="ru-RU" dirty="0"/>
              <a:t>Тонкий верхний слой цельной древесины позволяет нам эффективно использовать природные материалы.</a:t>
            </a:r>
          </a:p>
          <a:p>
            <a:endParaRPr lang="ru-RU" dirty="0"/>
          </a:p>
          <a:p>
            <a:r>
              <a:rPr lang="ru-RU" dirty="0"/>
              <a:t>Коллекция включает в себя 10 различных оттенков, 8 тонированных декоров и 2 декора с натуральными оттенками древесины -</a:t>
            </a:r>
            <a:r>
              <a:rPr dirty="0"/>
              <a:t> Pure Oak and Pure Walnut</a:t>
            </a:r>
          </a:p>
        </p:txBody>
      </p:sp>
    </p:spTree>
    <p:extLst>
      <p:ext uri="{BB962C8B-B14F-4D97-AF65-F5344CB8AC3E}">
        <p14:creationId xmlns:p14="http://schemas.microsoft.com/office/powerpoint/2010/main" val="2198995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Shape 89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00" name="Shape 9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Мы говорим о комфорте</a:t>
            </a:r>
            <a:r>
              <a:rPr dirty="0"/>
              <a:t>. </a:t>
            </a:r>
            <a:r>
              <a:rPr lang="ru-RU" dirty="0"/>
              <a:t>Комфорт с точки зрения климата в помещении, системы подогрева пола, а также приятных ощущений от хождения по вашему деревянному полу босиком.</a:t>
            </a:r>
          </a:p>
          <a:p>
            <a:r>
              <a:rPr lang="ru-RU" dirty="0"/>
              <a:t>Благодаря жесткости </a:t>
            </a:r>
            <a:r>
              <a:rPr lang="en-US" dirty="0"/>
              <a:t>HDF</a:t>
            </a:r>
            <a:r>
              <a:rPr lang="ru-RU" dirty="0"/>
              <a:t>, коллекция </a:t>
            </a:r>
            <a:r>
              <a:rPr lang="en-US" dirty="0"/>
              <a:t>Life </a:t>
            </a:r>
            <a:r>
              <a:rPr lang="ru-RU" dirty="0"/>
              <a:t>сохраняет стабильность, когда речь заходит о колебаниях температуры и уровня влажности.</a:t>
            </a:r>
            <a:endParaRPr dirty="0"/>
          </a:p>
          <a:p>
            <a:r>
              <a:rPr lang="ru-RU" dirty="0"/>
              <a:t>Эти полы также подходят для укладки с системами теплого пола, рядом с большими окнами и даже около камина.</a:t>
            </a:r>
          </a:p>
        </p:txBody>
      </p:sp>
    </p:spTree>
    <p:extLst>
      <p:ext uri="{BB962C8B-B14F-4D97-AF65-F5344CB8AC3E}">
        <p14:creationId xmlns:p14="http://schemas.microsoft.com/office/powerpoint/2010/main" val="744424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Shape 91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12" name="Shape 9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Коллекция </a:t>
            </a:r>
            <a:r>
              <a:rPr dirty="0"/>
              <a:t>Life </a:t>
            </a:r>
            <a:r>
              <a:rPr lang="ru-RU" dirty="0"/>
              <a:t>также отлично подходит для ремонта в вашем доме.</a:t>
            </a:r>
            <a:endParaRPr dirty="0"/>
          </a:p>
          <a:p>
            <a:pPr marL="0" marR="0" lvl="0" indent="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Декоры можно укладывать прямо поверх существующего напольного покрытия, а благодаря 7-мм толщине эти полы легко использовать с уже имеющимися порогами и дверьми.</a:t>
            </a:r>
          </a:p>
          <a:p>
            <a:r>
              <a:rPr lang="ru-RU" dirty="0"/>
              <a:t>Полы из коллекции </a:t>
            </a:r>
            <a:r>
              <a:rPr lang="en-US" dirty="0"/>
              <a:t>Life </a:t>
            </a:r>
            <a:r>
              <a:rPr lang="ru-RU" dirty="0"/>
              <a:t>оснащаются замковым соединением 5</a:t>
            </a:r>
            <a:r>
              <a:rPr lang="en-US" dirty="0"/>
              <a:t>G, </a:t>
            </a:r>
            <a:r>
              <a:rPr lang="ru-RU" dirty="0"/>
              <a:t>поэтому их укладка выполняется быстро и легко.</a:t>
            </a:r>
          </a:p>
          <a:p>
            <a:pPr marL="0" marR="0" lvl="0" indent="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ym typeface="Open Sans"/>
              </a:rPr>
              <a:t>Они просты в использовании благодаря небольшому весу и удобному формату </a:t>
            </a:r>
            <a:endParaRPr lang="ru-RU" dirty="0"/>
          </a:p>
          <a:p>
            <a:r>
              <a:rPr lang="ru-RU" dirty="0"/>
              <a:t>Справа Вы видите декоры </a:t>
            </a:r>
            <a:r>
              <a:rPr dirty="0"/>
              <a:t>Earl Grey </a:t>
            </a:r>
            <a:r>
              <a:rPr lang="ru-RU" dirty="0"/>
              <a:t>и</a:t>
            </a:r>
            <a:r>
              <a:rPr dirty="0"/>
              <a:t> Butterscotch</a:t>
            </a:r>
            <a:r>
              <a:rPr lang="ru-RU" dirty="0"/>
              <a:t> из данной коллекции</a:t>
            </a:r>
            <a:r>
              <a:rPr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90835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Shape 94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47" name="Shape 9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Представляем Вам </a:t>
            </a:r>
            <a:r>
              <a:rPr dirty="0"/>
              <a:t>6 </a:t>
            </a:r>
            <a:r>
              <a:rPr lang="ru-RU" dirty="0"/>
              <a:t>главных причин полюбить коллекцию</a:t>
            </a:r>
            <a:r>
              <a:rPr dirty="0"/>
              <a:t> Kährs Life. </a:t>
            </a:r>
          </a:p>
          <a:p>
            <a:pPr marL="457200" indent="-457200">
              <a:buSzPct val="100000"/>
              <a:buAutoNum type="arabicPeriod"/>
            </a:pPr>
            <a:r>
              <a:rPr lang="ru-RU" dirty="0"/>
              <a:t>Это настоящий деревянный пол для повседневной жизни.</a:t>
            </a:r>
            <a:endParaRPr dirty="0"/>
          </a:p>
          <a:p>
            <a:pPr marL="457200" indent="-457200">
              <a:buSzPct val="100000"/>
              <a:buAutoNum type="arabicPeriod"/>
            </a:pPr>
            <a:r>
              <a:rPr lang="ru-RU" dirty="0"/>
              <a:t>Он соответствует требованиям для </a:t>
            </a:r>
            <a:r>
              <a:rPr lang="ru-RU" dirty="0" err="1"/>
              <a:t>шпонированных</a:t>
            </a:r>
            <a:r>
              <a:rPr lang="ru-RU" dirty="0"/>
              <a:t> полов Класса</a:t>
            </a:r>
            <a:r>
              <a:rPr dirty="0"/>
              <a:t> 33</a:t>
            </a:r>
            <a:r>
              <a:rPr lang="ru-RU" dirty="0"/>
              <a:t> и подходит для использования в помещениях с высокой нагрузкой</a:t>
            </a:r>
            <a:endParaRPr dirty="0"/>
          </a:p>
          <a:p>
            <a:pPr marL="457200" indent="-457200">
              <a:buSzPct val="100000"/>
              <a:buAutoNum type="arabicPeriod"/>
            </a:pPr>
            <a:r>
              <a:rPr lang="ru-RU" dirty="0"/>
              <a:t>Замок </a:t>
            </a:r>
            <a:r>
              <a:rPr dirty="0"/>
              <a:t>5G </a:t>
            </a:r>
            <a:r>
              <a:rPr lang="ru-RU" dirty="0"/>
              <a:t>позволяет выполнить укладку быстро и легко, причем как на клей, так и плавающим способом.</a:t>
            </a:r>
            <a:endParaRPr dirty="0"/>
          </a:p>
          <a:p>
            <a:pPr marL="457200" indent="-457200">
              <a:buSzPct val="100000"/>
              <a:buAutoNum type="arabicPeriod"/>
            </a:pPr>
            <a:r>
              <a:rPr lang="ru-RU" dirty="0"/>
              <a:t>15 лет гарантии</a:t>
            </a:r>
            <a:endParaRPr dirty="0"/>
          </a:p>
          <a:p>
            <a:pPr marL="457200" indent="-457200">
              <a:buSzPct val="100000"/>
              <a:buAutoNum type="arabicPeriod"/>
            </a:pPr>
            <a:r>
              <a:rPr lang="ru-RU" dirty="0"/>
              <a:t>Толщина пола идеально подходит для того, чтобы без особых хлопот сделать ремонт в вашем доме или квартире</a:t>
            </a:r>
            <a:endParaRPr dirty="0"/>
          </a:p>
          <a:p>
            <a:pPr marL="457200" indent="-457200">
              <a:buSzPct val="100000"/>
              <a:buAutoNum type="arabicPeriod"/>
            </a:pPr>
            <a:r>
              <a:rPr lang="ru-RU" dirty="0"/>
              <a:t>В ассортименте коллекции </a:t>
            </a:r>
            <a:r>
              <a:rPr lang="en-US" dirty="0"/>
              <a:t>Life </a:t>
            </a:r>
            <a:r>
              <a:rPr lang="ru-RU" dirty="0"/>
              <a:t>представлено 10 модных оттенков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4850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Shape 9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73" name="Shape 9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Здесь вы видите ассортимент коллекции, оттенки от теплого белого до темно-теплого коричневого. Коллекция разработана с учетом последних тенденций и наиболее востребованных у покупателей оттенков. Существует два натуральных цвета без тонировки: </a:t>
            </a:r>
            <a:r>
              <a:rPr lang="ru-RU" dirty="0" err="1"/>
              <a:t>Pure</a:t>
            </a:r>
            <a:r>
              <a:rPr lang="ru-RU" dirty="0"/>
              <a:t> </a:t>
            </a:r>
            <a:r>
              <a:rPr lang="ru-RU" dirty="0" err="1"/>
              <a:t>Oak</a:t>
            </a:r>
            <a:r>
              <a:rPr lang="ru-RU" dirty="0"/>
              <a:t> и </a:t>
            </a:r>
            <a:r>
              <a:rPr lang="ru-RU" dirty="0" err="1"/>
              <a:t>Pure</a:t>
            </a:r>
            <a:r>
              <a:rPr lang="ru-RU" dirty="0"/>
              <a:t> </a:t>
            </a:r>
            <a:r>
              <a:rPr lang="ru-RU" dirty="0" err="1"/>
              <a:t>Walnut</a:t>
            </a:r>
            <a:r>
              <a:rPr lang="ru-RU" dirty="0"/>
              <a:t>. Все остальные декоры – это тонированный дуб.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4323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0" y="11859862"/>
            <a:ext cx="21971005" cy="636983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Skapare och datum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" name="Presentationstitel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5" cy="4648204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2438337">
              <a:lnSpc>
                <a:spcPct val="80000"/>
              </a:lnSpc>
              <a:defRPr sz="11600" b="1" spc="-232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Presentations­titel</a:t>
            </a:r>
          </a:p>
        </p:txBody>
      </p:sp>
      <p:sp>
        <p:nvSpPr>
          <p:cNvPr id="14" name="Brödtext nivå ett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2" y="7223190"/>
            <a:ext cx="21971002" cy="19050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Presentations­undertitel</a:t>
            </a:r>
          </a:p>
        </p:txBody>
      </p:sp>
      <p:pic>
        <p:nvPicPr>
          <p:cNvPr id="15" name="A picture containing drawing, foodDescription automatically generated" descr="A picture containing drawing, foodDescription automatically generated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6613" y="687599"/>
            <a:ext cx="1781727" cy="1586899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Uttry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Brödtext nivå ett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Uttryck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1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ort fakt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Brödtext nivå ett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5"/>
            <a:ext cx="21971000" cy="724158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100 %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9" name="Fakta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Faktainformation</a:t>
            </a:r>
          </a:p>
        </p:txBody>
      </p:sp>
      <p:sp>
        <p:nvSpPr>
          <p:cNvPr id="110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430022" y="10675453"/>
            <a:ext cx="20200057" cy="636983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Tillskrivning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8" name="Brödtext nivå ett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753923" y="4939860"/>
            <a:ext cx="20876154" cy="3836283"/>
          </a:xfrm>
          <a:prstGeom prst="rect">
            <a:avLst/>
          </a:prstGeom>
        </p:spPr>
        <p:txBody>
          <a:bodyPr/>
          <a:lstStyle>
            <a:lvl1pPr marL="0" indent="169021">
              <a:spcBef>
                <a:spcPts val="0"/>
              </a:spcBef>
              <a:buSzTx/>
              <a:buNone/>
              <a:defRPr sz="8500" spc="-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”Framträdande citat”</a:t>
            </a:r>
          </a:p>
        </p:txBody>
      </p:sp>
      <p:sp>
        <p:nvSpPr>
          <p:cNvPr id="119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– 3 per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ild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Bild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8" name="Bild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9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Bild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7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Kährs start page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object 2"/>
          <p:cNvSpPr txBox="1"/>
          <p:nvPr/>
        </p:nvSpPr>
        <p:spPr>
          <a:xfrm>
            <a:off x="8382000" y="10698481"/>
            <a:ext cx="7688582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400">
              <a:spcBef>
                <a:spcPts val="200"/>
              </a:spcBef>
              <a:defRPr sz="4000" spc="22">
                <a:solidFill>
                  <a:srgbClr val="231F2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FLOORS BEYOND</a:t>
            </a:r>
            <a:r>
              <a:rPr spc="-102"/>
              <a:t> </a:t>
            </a:r>
            <a:r>
              <a:t>EXPECTATIONS</a:t>
            </a:r>
          </a:p>
        </p:txBody>
      </p:sp>
      <p:sp>
        <p:nvSpPr>
          <p:cNvPr id="152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09653" y="4876803"/>
            <a:ext cx="22364699" cy="650882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1pPr>
            <a:lvl2pPr marL="567958" indent="-567958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marL="720706" indent="-355592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marL="1139266" indent="-418560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r>
              <a:t>Subtitle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3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009651" y="3822698"/>
            <a:ext cx="22364704" cy="901706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859536">
              <a:lnSpc>
                <a:spcPct val="100000"/>
              </a:lnSpc>
              <a:spcBef>
                <a:spcPts val="1100"/>
              </a:spcBef>
              <a:buSzTx/>
              <a:buNone/>
              <a:defRPr sz="5200"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COMPANY PRESENTATION</a:t>
            </a:r>
          </a:p>
        </p:txBody>
      </p:sp>
      <p:pic>
        <p:nvPicPr>
          <p:cNvPr id="154" name="Bildobjekt 21" descr="Bildobjekt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895" y="6194757"/>
            <a:ext cx="21520746" cy="3987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Picture 2" descr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0688" y="1076596"/>
            <a:ext cx="2124002" cy="1892975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7290948" y="12338102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Kährs start page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object 2"/>
          <p:cNvSpPr txBox="1"/>
          <p:nvPr/>
        </p:nvSpPr>
        <p:spPr>
          <a:xfrm>
            <a:off x="8382000" y="10698481"/>
            <a:ext cx="7688582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400">
              <a:spcBef>
                <a:spcPts val="200"/>
              </a:spcBef>
              <a:defRPr sz="4000" spc="22">
                <a:solidFill>
                  <a:srgbClr val="231F2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FLOORS BEYOND</a:t>
            </a:r>
            <a:r>
              <a:rPr spc="-102"/>
              <a:t> </a:t>
            </a:r>
            <a:r>
              <a:t>EXPECTATIONS</a:t>
            </a:r>
          </a:p>
        </p:txBody>
      </p:sp>
      <p:sp>
        <p:nvSpPr>
          <p:cNvPr id="164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09653" y="4876803"/>
            <a:ext cx="22364699" cy="650882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1pPr>
            <a:lvl2pPr marL="567958" indent="-567958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marL="720706" indent="-355592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marL="1139266" indent="-418560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r>
              <a:t>Subtitle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6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009651" y="3822698"/>
            <a:ext cx="22364704" cy="901706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859536">
              <a:lnSpc>
                <a:spcPct val="100000"/>
              </a:lnSpc>
              <a:spcBef>
                <a:spcPts val="1100"/>
              </a:spcBef>
              <a:buSzTx/>
              <a:buNone/>
              <a:defRPr sz="5200"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COMPANY PRESENTATION</a:t>
            </a:r>
          </a:p>
        </p:txBody>
      </p:sp>
      <p:pic>
        <p:nvPicPr>
          <p:cNvPr id="166" name="Bildobjekt 10" descr="Bildobjekt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722" y="6200776"/>
            <a:ext cx="21508556" cy="3969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Picture 8" descr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0688" y="1076596"/>
            <a:ext cx="2124002" cy="1892975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7290948" y="12338102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Kährs start page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object 2"/>
          <p:cNvSpPr txBox="1"/>
          <p:nvPr/>
        </p:nvSpPr>
        <p:spPr>
          <a:xfrm>
            <a:off x="8382000" y="10698481"/>
            <a:ext cx="7688582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400">
              <a:spcBef>
                <a:spcPts val="200"/>
              </a:spcBef>
              <a:defRPr sz="4000" spc="22">
                <a:solidFill>
                  <a:srgbClr val="231F2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FLOORS BEYOND</a:t>
            </a:r>
            <a:r>
              <a:rPr spc="-102"/>
              <a:t> </a:t>
            </a:r>
            <a:r>
              <a:t>EXPECTATIONS</a:t>
            </a:r>
          </a:p>
        </p:txBody>
      </p:sp>
      <p:sp>
        <p:nvSpPr>
          <p:cNvPr id="176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09653" y="4876803"/>
            <a:ext cx="22364699" cy="650882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1pPr>
            <a:lvl2pPr marL="567958" indent="-567958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marL="720706" indent="-355592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marL="1139266" indent="-418560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r>
              <a:t>Subtitle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7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009651" y="3822698"/>
            <a:ext cx="22364704" cy="901706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859536">
              <a:lnSpc>
                <a:spcPct val="100000"/>
              </a:lnSpc>
              <a:spcBef>
                <a:spcPts val="1100"/>
              </a:spcBef>
              <a:buSzTx/>
              <a:buNone/>
              <a:defRPr sz="5200"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COMPANY PRESENTATION</a:t>
            </a:r>
          </a:p>
        </p:txBody>
      </p:sp>
      <p:pic>
        <p:nvPicPr>
          <p:cNvPr id="178" name="Picture 13" descr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0688" y="1076596"/>
            <a:ext cx="2124002" cy="1892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Picture 12" descr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912408" y="6125130"/>
            <a:ext cx="4037130" cy="4037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Picture 15" descr="Pictur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96962" y="6130161"/>
            <a:ext cx="4037134" cy="4037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Picture 16" descr="Picture 1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68690" y="6125126"/>
            <a:ext cx="4037133" cy="4037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Picture 17" descr="Picture 1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540368" y="6133243"/>
            <a:ext cx="4037130" cy="4037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Picture 18" descr="Picture 1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05169" y="6125125"/>
            <a:ext cx="4037135" cy="4037132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7290948" y="12338102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Kährs start page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object 2"/>
          <p:cNvSpPr txBox="1"/>
          <p:nvPr/>
        </p:nvSpPr>
        <p:spPr>
          <a:xfrm>
            <a:off x="8382000" y="10698481"/>
            <a:ext cx="7688582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400">
              <a:spcBef>
                <a:spcPts val="200"/>
              </a:spcBef>
              <a:defRPr sz="4000" spc="22">
                <a:solidFill>
                  <a:srgbClr val="231F2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FLOORS BEYOND</a:t>
            </a:r>
            <a:r>
              <a:rPr spc="-102"/>
              <a:t> </a:t>
            </a:r>
            <a:r>
              <a:t>EXPECTATIONS</a:t>
            </a:r>
          </a:p>
        </p:txBody>
      </p:sp>
      <p:sp>
        <p:nvSpPr>
          <p:cNvPr id="192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09653" y="4876803"/>
            <a:ext cx="22364699" cy="650882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1pPr>
            <a:lvl2pPr marL="567958" indent="-567958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marL="720706" indent="-355592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marL="1139266" indent="-418560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r>
              <a:t>Subtitle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93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009651" y="3822698"/>
            <a:ext cx="22364704" cy="901706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859536">
              <a:lnSpc>
                <a:spcPct val="100000"/>
              </a:lnSpc>
              <a:spcBef>
                <a:spcPts val="1100"/>
              </a:spcBef>
              <a:buSzTx/>
              <a:buNone/>
              <a:defRPr sz="5200"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COMPANY PRESENTATION</a:t>
            </a:r>
          </a:p>
        </p:txBody>
      </p:sp>
      <p:pic>
        <p:nvPicPr>
          <p:cNvPr id="194" name="Bildobjekt 3" descr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3980" y="6225118"/>
            <a:ext cx="4104002" cy="39439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Bildobjekt 6" descr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6346" y="6267598"/>
            <a:ext cx="4104002" cy="3901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Bildobjekt 7" descr="Bildobjekt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88710" y="6267598"/>
            <a:ext cx="4104494" cy="3921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Bildobjekt 8" descr="Bildobjekt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3617" y="6204427"/>
            <a:ext cx="4032004" cy="3944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Bildobjekt 9" descr="Bildobjekt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0799" y="6244995"/>
            <a:ext cx="4104460" cy="3944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Picture 14" descr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0688" y="1076596"/>
            <a:ext cx="2124002" cy="1892975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7290948" y="12338102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0" y="11859862"/>
            <a:ext cx="21971005" cy="636983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Skapare och datum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Presentationstitel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5" cy="4648204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2438337">
              <a:lnSpc>
                <a:spcPct val="80000"/>
              </a:lnSpc>
              <a:defRPr sz="11600" b="1" spc="-232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Presentations­titel</a:t>
            </a:r>
          </a:p>
        </p:txBody>
      </p:sp>
      <p:sp>
        <p:nvSpPr>
          <p:cNvPr id="25" name="Brödtext nivå ett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2" y="7223190"/>
            <a:ext cx="21971002" cy="19050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Presentations­undertitel</a:t>
            </a:r>
          </a:p>
        </p:txBody>
      </p:sp>
      <p:pic>
        <p:nvPicPr>
          <p:cNvPr id="26" name="A picture containing drawing, foodDescription automatically generated" descr="A picture containing drawing, foodDescription automatically generated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6613" y="687599"/>
            <a:ext cx="1781727" cy="1586899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Kährs start page 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object 4"/>
          <p:cNvSpPr txBox="1"/>
          <p:nvPr/>
        </p:nvSpPr>
        <p:spPr>
          <a:xfrm>
            <a:off x="8715805" y="11790998"/>
            <a:ext cx="70446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400">
              <a:spcBef>
                <a:spcPts val="200"/>
              </a:spcBef>
              <a:defRPr sz="37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FLOORS BEYOND</a:t>
            </a:r>
            <a:r>
              <a:rPr spc="-182"/>
              <a:t> </a:t>
            </a:r>
            <a:r>
              <a:t>EXPECTATIONS</a:t>
            </a:r>
          </a:p>
        </p:txBody>
      </p:sp>
      <p:sp>
        <p:nvSpPr>
          <p:cNvPr id="209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04981" y="9158520"/>
            <a:ext cx="21520155" cy="650882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730231" indent="-730231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822305" indent="-457189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258858" indent="-538151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r>
              <a:t>Subtitle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10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438279" y="7480303"/>
            <a:ext cx="21507458" cy="1206506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722376">
              <a:lnSpc>
                <a:spcPct val="100000"/>
              </a:lnSpc>
              <a:spcBef>
                <a:spcPts val="900"/>
              </a:spcBef>
              <a:buSzTx/>
              <a:buNone/>
              <a:defRPr sz="6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COMPANY PRESENTATION</a:t>
            </a:r>
          </a:p>
        </p:txBody>
      </p:sp>
      <p:sp>
        <p:nvSpPr>
          <p:cNvPr id="211" name="textruta 9"/>
          <p:cNvSpPr txBox="1"/>
          <p:nvPr/>
        </p:nvSpPr>
        <p:spPr>
          <a:xfrm>
            <a:off x="19150488" y="12872098"/>
            <a:ext cx="12005908" cy="51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KÄHRS Upofloor Quartz Mosaic</a:t>
            </a:r>
          </a:p>
        </p:txBody>
      </p:sp>
      <p:pic>
        <p:nvPicPr>
          <p:cNvPr id="212" name="Picture 8" descr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0688" y="1076596"/>
            <a:ext cx="2124002" cy="1892975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7290948" y="12338102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Kährs start page 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24384002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object 4"/>
          <p:cNvSpPr txBox="1"/>
          <p:nvPr/>
        </p:nvSpPr>
        <p:spPr>
          <a:xfrm>
            <a:off x="8715802" y="11790998"/>
            <a:ext cx="70446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400">
              <a:spcBef>
                <a:spcPts val="200"/>
              </a:spcBef>
              <a:defRPr sz="37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FLOORS BEYOND</a:t>
            </a:r>
            <a:r>
              <a:rPr spc="-182"/>
              <a:t> </a:t>
            </a:r>
            <a:r>
              <a:t>EXPECTATIONS</a:t>
            </a:r>
          </a:p>
        </p:txBody>
      </p:sp>
      <p:sp>
        <p:nvSpPr>
          <p:cNvPr id="222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04981" y="9158516"/>
            <a:ext cx="21520155" cy="650882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730231" indent="-730231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822305" indent="-457189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258858" indent="-538151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r>
              <a:t>Subtitle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23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438275" y="7480299"/>
            <a:ext cx="21507458" cy="1206506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722376">
              <a:lnSpc>
                <a:spcPct val="100000"/>
              </a:lnSpc>
              <a:spcBef>
                <a:spcPts val="900"/>
              </a:spcBef>
              <a:buSzTx/>
              <a:buNone/>
              <a:defRPr sz="6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COMPANY PRESENTATION</a:t>
            </a:r>
          </a:p>
        </p:txBody>
      </p:sp>
      <p:sp>
        <p:nvSpPr>
          <p:cNvPr id="224" name="textruta 9"/>
          <p:cNvSpPr txBox="1"/>
          <p:nvPr/>
        </p:nvSpPr>
        <p:spPr>
          <a:xfrm>
            <a:off x="18286392" y="12872098"/>
            <a:ext cx="12005908" cy="51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KÄHRS Upofloor Estrad Ultimate 15229</a:t>
            </a:r>
          </a:p>
        </p:txBody>
      </p:sp>
      <p:pic>
        <p:nvPicPr>
          <p:cNvPr id="225" name="Picture 8" descr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0688" y="1076596"/>
            <a:ext cx="2124002" cy="1892975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7290948" y="12338102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Kährs start page 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object 4"/>
          <p:cNvSpPr txBox="1"/>
          <p:nvPr/>
        </p:nvSpPr>
        <p:spPr>
          <a:xfrm>
            <a:off x="8715805" y="11790998"/>
            <a:ext cx="70446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400">
              <a:spcBef>
                <a:spcPts val="200"/>
              </a:spcBef>
              <a:defRPr sz="37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FLOORS BEYOND</a:t>
            </a:r>
            <a:r>
              <a:rPr spc="-182"/>
              <a:t> </a:t>
            </a:r>
            <a:r>
              <a:t>EXPECTATIONS</a:t>
            </a:r>
          </a:p>
        </p:txBody>
      </p:sp>
      <p:sp>
        <p:nvSpPr>
          <p:cNvPr id="235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04981" y="9158520"/>
            <a:ext cx="21520155" cy="650882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730231" indent="-730231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822305" indent="-457189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258858" indent="-538151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r>
              <a:t>Subtitle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6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438279" y="7480303"/>
            <a:ext cx="21507458" cy="1206506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722376">
              <a:lnSpc>
                <a:spcPct val="100000"/>
              </a:lnSpc>
              <a:spcBef>
                <a:spcPts val="900"/>
              </a:spcBef>
              <a:buSzTx/>
              <a:buNone/>
              <a:defRPr sz="6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COMPANY PRESENTATION</a:t>
            </a:r>
          </a:p>
        </p:txBody>
      </p:sp>
      <p:sp>
        <p:nvSpPr>
          <p:cNvPr id="237" name="textruta 9"/>
          <p:cNvSpPr txBox="1"/>
          <p:nvPr/>
        </p:nvSpPr>
        <p:spPr>
          <a:xfrm>
            <a:off x="18718440" y="12872098"/>
            <a:ext cx="12005908" cy="51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KÄHRS Luxury Tiles Dovecote, Aneto</a:t>
            </a:r>
          </a:p>
        </p:txBody>
      </p:sp>
      <p:pic>
        <p:nvPicPr>
          <p:cNvPr id="238" name="Picture 8" descr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0688" y="1076596"/>
            <a:ext cx="2124002" cy="1892975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7290948" y="12338102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Kährs start page 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object 4"/>
          <p:cNvSpPr txBox="1"/>
          <p:nvPr/>
        </p:nvSpPr>
        <p:spPr>
          <a:xfrm>
            <a:off x="8715802" y="11790998"/>
            <a:ext cx="70446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400">
              <a:spcBef>
                <a:spcPts val="200"/>
              </a:spcBef>
              <a:defRPr sz="37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FLOORS BEYOND</a:t>
            </a:r>
            <a:r>
              <a:rPr spc="-182"/>
              <a:t> </a:t>
            </a:r>
            <a:r>
              <a:t>EXPECTATIONS</a:t>
            </a:r>
          </a:p>
        </p:txBody>
      </p:sp>
      <p:sp>
        <p:nvSpPr>
          <p:cNvPr id="248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04981" y="9158516"/>
            <a:ext cx="21520155" cy="650882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730231" indent="-730231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822305" indent="-457189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258858" indent="-538151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r>
              <a:t>Subtitle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9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438275" y="7480299"/>
            <a:ext cx="21507458" cy="1206506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722376">
              <a:lnSpc>
                <a:spcPct val="100000"/>
              </a:lnSpc>
              <a:spcBef>
                <a:spcPts val="900"/>
              </a:spcBef>
              <a:buSzTx/>
              <a:buNone/>
              <a:defRPr sz="6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COMPANY PRESENTATION</a:t>
            </a:r>
          </a:p>
        </p:txBody>
      </p:sp>
      <p:sp>
        <p:nvSpPr>
          <p:cNvPr id="250" name="textruta 9"/>
          <p:cNvSpPr txBox="1"/>
          <p:nvPr/>
        </p:nvSpPr>
        <p:spPr>
          <a:xfrm>
            <a:off x="17854344" y="13047639"/>
            <a:ext cx="12005908" cy="51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KÄHRS Upofloor Estrad Safety 7749, 7746</a:t>
            </a:r>
          </a:p>
        </p:txBody>
      </p:sp>
      <p:pic>
        <p:nvPicPr>
          <p:cNvPr id="251" name="Picture 8" descr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0688" y="1076596"/>
            <a:ext cx="2124002" cy="1892975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7290948" y="12338102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Kährs start page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object 4"/>
          <p:cNvSpPr txBox="1"/>
          <p:nvPr/>
        </p:nvSpPr>
        <p:spPr>
          <a:xfrm>
            <a:off x="8715802" y="11790998"/>
            <a:ext cx="70446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400">
              <a:spcBef>
                <a:spcPts val="200"/>
              </a:spcBef>
              <a:defRPr sz="37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FLOORS BEYOND</a:t>
            </a:r>
            <a:r>
              <a:rPr spc="-182"/>
              <a:t> </a:t>
            </a:r>
            <a:r>
              <a:t>EXPECTATIONS</a:t>
            </a:r>
          </a:p>
        </p:txBody>
      </p:sp>
      <p:sp>
        <p:nvSpPr>
          <p:cNvPr id="261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04981" y="9158516"/>
            <a:ext cx="21520155" cy="650882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730231" indent="-730231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822305" indent="-457189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258858" indent="-538151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r>
              <a:t>Subtitle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62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438275" y="7480299"/>
            <a:ext cx="21507458" cy="1206506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722376">
              <a:lnSpc>
                <a:spcPct val="100000"/>
              </a:lnSpc>
              <a:spcBef>
                <a:spcPts val="900"/>
              </a:spcBef>
              <a:buSzTx/>
              <a:buNone/>
              <a:defRPr sz="6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COMPANY PRESENTATION</a:t>
            </a:r>
          </a:p>
        </p:txBody>
      </p:sp>
      <p:sp>
        <p:nvSpPr>
          <p:cNvPr id="263" name="textruta 9"/>
          <p:cNvSpPr txBox="1"/>
          <p:nvPr/>
        </p:nvSpPr>
        <p:spPr>
          <a:xfrm>
            <a:off x="19150488" y="12872098"/>
            <a:ext cx="12005908" cy="51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KÄHRS Oak Chevron Dark Brown</a:t>
            </a:r>
          </a:p>
        </p:txBody>
      </p:sp>
      <p:pic>
        <p:nvPicPr>
          <p:cNvPr id="264" name="Picture 8" descr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0688" y="1076596"/>
            <a:ext cx="2124002" cy="1892975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7290948" y="12338102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Kährs start page 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object 4"/>
          <p:cNvSpPr txBox="1"/>
          <p:nvPr/>
        </p:nvSpPr>
        <p:spPr>
          <a:xfrm>
            <a:off x="8715802" y="11790998"/>
            <a:ext cx="70446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400">
              <a:spcBef>
                <a:spcPts val="200"/>
              </a:spcBef>
              <a:defRPr sz="37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FLOORS BEYOND</a:t>
            </a:r>
            <a:r>
              <a:rPr spc="-182"/>
              <a:t> </a:t>
            </a:r>
            <a:r>
              <a:t>EXPECTATIONS</a:t>
            </a:r>
          </a:p>
        </p:txBody>
      </p:sp>
      <p:sp>
        <p:nvSpPr>
          <p:cNvPr id="274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04981" y="9158516"/>
            <a:ext cx="21520155" cy="650882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730231" indent="-730231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822305" indent="-457189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258858" indent="-538151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r>
              <a:t>Subtitle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7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438275" y="7480299"/>
            <a:ext cx="21507458" cy="1206506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722376">
              <a:lnSpc>
                <a:spcPct val="100000"/>
              </a:lnSpc>
              <a:spcBef>
                <a:spcPts val="900"/>
              </a:spcBef>
              <a:buSzTx/>
              <a:buNone/>
              <a:defRPr sz="6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COMPANY PRESENTATION</a:t>
            </a:r>
          </a:p>
        </p:txBody>
      </p:sp>
      <p:sp>
        <p:nvSpPr>
          <p:cNvPr id="276" name="textruta 11"/>
          <p:cNvSpPr txBox="1"/>
          <p:nvPr/>
        </p:nvSpPr>
        <p:spPr>
          <a:xfrm>
            <a:off x="19150488" y="12872098"/>
            <a:ext cx="12005908" cy="51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KÄHRS Luxury Tiles Calder</a:t>
            </a:r>
          </a:p>
        </p:txBody>
      </p:sp>
      <p:pic>
        <p:nvPicPr>
          <p:cNvPr id="277" name="Picture 8" descr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0688" y="1076596"/>
            <a:ext cx="2124002" cy="1892975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7290948" y="12338102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Kährs start page 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Bildobjekt 1" descr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4476147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object 4"/>
          <p:cNvSpPr txBox="1"/>
          <p:nvPr/>
        </p:nvSpPr>
        <p:spPr>
          <a:xfrm>
            <a:off x="8715802" y="11790998"/>
            <a:ext cx="70446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400">
              <a:spcBef>
                <a:spcPts val="200"/>
              </a:spcBef>
              <a:defRPr sz="37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FLOORS BEYOND</a:t>
            </a:r>
            <a:r>
              <a:rPr spc="-182"/>
              <a:t> </a:t>
            </a:r>
            <a:r>
              <a:t>EXPECTATIONS</a:t>
            </a:r>
          </a:p>
        </p:txBody>
      </p:sp>
      <p:sp>
        <p:nvSpPr>
          <p:cNvPr id="287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04981" y="9158516"/>
            <a:ext cx="21520155" cy="650882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730231" indent="-730231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822305" indent="-457189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258858" indent="-538151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r>
              <a:t>Subtitle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8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438275" y="7480299"/>
            <a:ext cx="21507458" cy="1206506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722376">
              <a:lnSpc>
                <a:spcPct val="100000"/>
              </a:lnSpc>
              <a:spcBef>
                <a:spcPts val="900"/>
              </a:spcBef>
              <a:buSzTx/>
              <a:buNone/>
              <a:defRPr sz="6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COMPANY PRESENTATION</a:t>
            </a:r>
          </a:p>
        </p:txBody>
      </p:sp>
      <p:sp>
        <p:nvSpPr>
          <p:cNvPr id="289" name="textruta 3"/>
          <p:cNvSpPr txBox="1"/>
          <p:nvPr/>
        </p:nvSpPr>
        <p:spPr>
          <a:xfrm>
            <a:off x="19150488" y="12872098"/>
            <a:ext cx="12005908" cy="51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KÄHRS Wood Nouveau Blonde</a:t>
            </a:r>
          </a:p>
        </p:txBody>
      </p:sp>
      <p:pic>
        <p:nvPicPr>
          <p:cNvPr id="290" name="Picture 8" descr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0688" y="1076596"/>
            <a:ext cx="2124002" cy="1892975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7290948" y="12338102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Kährs start page 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480689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object 4"/>
          <p:cNvSpPr txBox="1"/>
          <p:nvPr/>
        </p:nvSpPr>
        <p:spPr>
          <a:xfrm>
            <a:off x="8715802" y="11790998"/>
            <a:ext cx="70446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400">
              <a:spcBef>
                <a:spcPts val="200"/>
              </a:spcBef>
              <a:defRPr sz="37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FLOORS BEYOND</a:t>
            </a:r>
            <a:r>
              <a:rPr spc="-182"/>
              <a:t> </a:t>
            </a:r>
            <a:r>
              <a:t>EXPECTATIONS</a:t>
            </a:r>
          </a:p>
        </p:txBody>
      </p:sp>
      <p:sp>
        <p:nvSpPr>
          <p:cNvPr id="300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04981" y="9158516"/>
            <a:ext cx="21520155" cy="650882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730231" indent="-730231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822305" indent="-457189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258858" indent="-538151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r>
              <a:t>Subtitle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01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438275" y="7480299"/>
            <a:ext cx="21507458" cy="1206506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722376">
              <a:lnSpc>
                <a:spcPct val="100000"/>
              </a:lnSpc>
              <a:spcBef>
                <a:spcPts val="900"/>
              </a:spcBef>
              <a:buSzTx/>
              <a:buNone/>
              <a:defRPr sz="6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COMPANY PRESENTATION</a:t>
            </a:r>
          </a:p>
        </p:txBody>
      </p:sp>
      <p:sp>
        <p:nvSpPr>
          <p:cNvPr id="302" name="textruta 11"/>
          <p:cNvSpPr txBox="1"/>
          <p:nvPr/>
        </p:nvSpPr>
        <p:spPr>
          <a:xfrm>
            <a:off x="19150488" y="12872098"/>
            <a:ext cx="12005908" cy="51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KÄHRS Wood  Oak Siena</a:t>
            </a:r>
          </a:p>
        </p:txBody>
      </p:sp>
      <p:pic>
        <p:nvPicPr>
          <p:cNvPr id="303" name="Picture 9" descr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0688" y="1076596"/>
            <a:ext cx="2124002" cy="1892975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7290948" y="12338102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ew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09653" y="5457825"/>
            <a:ext cx="22364697" cy="901704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1135916" indent="-1135916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076300" indent="-711184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557830" indent="-837123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r>
              <a:t>NEW SECTION NAME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12" name="bk object 16"/>
          <p:cNvSpPr/>
          <p:nvPr/>
        </p:nvSpPr>
        <p:spPr>
          <a:xfrm>
            <a:off x="1425216" y="8210777"/>
            <a:ext cx="4037158" cy="39812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313" name="bk object 17"/>
          <p:cNvSpPr/>
          <p:nvPr/>
        </p:nvSpPr>
        <p:spPr>
          <a:xfrm>
            <a:off x="18912357" y="8210777"/>
            <a:ext cx="4037177" cy="398122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314" name="bk object 18"/>
          <p:cNvSpPr/>
          <p:nvPr/>
        </p:nvSpPr>
        <p:spPr>
          <a:xfrm>
            <a:off x="14540562" y="8210756"/>
            <a:ext cx="4037177" cy="398124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315" name="bk object 19"/>
          <p:cNvSpPr/>
          <p:nvPr/>
        </p:nvSpPr>
        <p:spPr>
          <a:xfrm>
            <a:off x="10168763" y="8210777"/>
            <a:ext cx="4037177" cy="398122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316" name="bk object 20"/>
          <p:cNvSpPr/>
          <p:nvPr/>
        </p:nvSpPr>
        <p:spPr>
          <a:xfrm>
            <a:off x="5796965" y="8210777"/>
            <a:ext cx="4037177" cy="398122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pic>
        <p:nvPicPr>
          <p:cNvPr id="317" name="Picture 17" descr="Picture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0688" y="2393500"/>
            <a:ext cx="2124002" cy="1892976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23071687" y="12980313"/>
            <a:ext cx="302668" cy="3429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Brödtext nivå ett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009649" y="2952000"/>
            <a:ext cx="10614026" cy="9845672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  <a:lvl2pPr marL="0" indent="0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2pPr>
            <a:lvl3pPr marL="883083" indent="-530666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4000">
                <a:latin typeface="Open Sans"/>
                <a:ea typeface="Open Sans"/>
                <a:cs typeface="Open Sans"/>
                <a:sym typeface="Open Sans"/>
              </a:defRPr>
            </a:lvl3pPr>
            <a:lvl4pPr marL="1318651" indent="-597946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4000">
                <a:latin typeface="Open Sans"/>
                <a:ea typeface="Open Sans"/>
                <a:cs typeface="Open Sans"/>
                <a:sym typeface="Open Sans"/>
              </a:defRPr>
            </a:lvl4pPr>
            <a:lvl5pPr marL="0" indent="0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r>
              <a:t>Heading 2 – Open Sans 20 pt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26" name="Text Placeholder 11"/>
          <p:cNvSpPr>
            <a:spLocks noGrp="1"/>
          </p:cNvSpPr>
          <p:nvPr>
            <p:ph type="body" sz="half" idx="21" hasCustomPrompt="1"/>
          </p:nvPr>
        </p:nvSpPr>
        <p:spPr>
          <a:xfrm>
            <a:off x="12763503" y="2952750"/>
            <a:ext cx="10615422" cy="9848851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Heading 2 – Open Sans 20 pt</a:t>
            </a:r>
          </a:p>
        </p:txBody>
      </p:sp>
      <p:sp>
        <p:nvSpPr>
          <p:cNvPr id="327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1009653" y="755999"/>
            <a:ext cx="19869152" cy="861776"/>
          </a:xfrm>
          <a:prstGeom prst="rect">
            <a:avLst/>
          </a:prstGeom>
        </p:spPr>
        <p:txBody>
          <a:bodyPr lIns="0" tIns="0" rIns="0" bIns="0"/>
          <a:lstStyle>
            <a:lvl1pPr marL="0" indent="0" defTabSz="813816">
              <a:lnSpc>
                <a:spcPct val="100000"/>
              </a:lnSpc>
              <a:spcBef>
                <a:spcPts val="1000"/>
              </a:spcBef>
              <a:buSzTx/>
              <a:buNone/>
              <a:defRPr sz="4900"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Title</a:t>
            </a:r>
          </a:p>
        </p:txBody>
      </p:sp>
      <p:pic>
        <p:nvPicPr>
          <p:cNvPr id="328" name="Picture 10" descr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83006" y="914400"/>
            <a:ext cx="1800004" cy="1604218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23071687" y="12980313"/>
            <a:ext cx="302668" cy="342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och bild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" name="Diabilds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2438337">
              <a:lnSpc>
                <a:spcPct val="80000"/>
              </a:lnSpc>
              <a:defRPr sz="8500" b="1" spc="-17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Diabilds­titel</a:t>
            </a:r>
          </a:p>
        </p:txBody>
      </p:sp>
      <p:sp>
        <p:nvSpPr>
          <p:cNvPr id="36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Diabildsundertitel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7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Picture 6" descr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83006" y="914400"/>
            <a:ext cx="1800004" cy="1604218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09653" y="755999"/>
            <a:ext cx="19869152" cy="861777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1135916" indent="-1135916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076300" indent="-711184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557830" indent="-837123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indent="0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38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23071687" y="12980313"/>
            <a:ext cx="302668" cy="342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ull wid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Picture 6" descr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83006" y="914400"/>
            <a:ext cx="1800004" cy="1604218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09653" y="755999"/>
            <a:ext cx="19869152" cy="861777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1135916" indent="-1135916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076300" indent="-711184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557830" indent="-837123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indent="0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7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23071687" y="12980313"/>
            <a:ext cx="302668" cy="342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Picture 6" descr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83006" y="914400"/>
            <a:ext cx="1800004" cy="1604218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Title"/>
          <p:cNvSpPr txBox="1">
            <a:spLocks noGrp="1"/>
          </p:cNvSpPr>
          <p:nvPr>
            <p:ph type="title" hasCustomPrompt="1"/>
          </p:nvPr>
        </p:nvSpPr>
        <p:spPr>
          <a:xfrm>
            <a:off x="1009650" y="759495"/>
            <a:ext cx="19869152" cy="861777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Title</a:t>
            </a:r>
          </a:p>
        </p:txBody>
      </p:sp>
      <p:sp>
        <p:nvSpPr>
          <p:cNvPr id="356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23071687" y="12980313"/>
            <a:ext cx="302668" cy="3429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0" y="11859862"/>
            <a:ext cx="21971005" cy="636984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1200"/>
              </a:spcBef>
              <a:buSzTx/>
              <a:buNone/>
              <a:defRPr sz="3600" b="1">
                <a:latin typeface="Open Sans"/>
                <a:ea typeface="Open Sans"/>
                <a:cs typeface="Open Sans"/>
                <a:sym typeface="Open Sans"/>
              </a:defRPr>
            </a:lvl1pPr>
            <a:lvl2pPr marL="730231" indent="-730231" defTabSz="8255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 b="1">
                <a:latin typeface="Open Sans"/>
                <a:ea typeface="Open Sans"/>
                <a:cs typeface="Open Sans"/>
                <a:sym typeface="Open Sans"/>
              </a:defRPr>
            </a:lvl2pPr>
            <a:lvl3pPr marL="822305" indent="-457189" defTabSz="8255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 b="1">
                <a:latin typeface="Open Sans"/>
                <a:ea typeface="Open Sans"/>
                <a:cs typeface="Open Sans"/>
                <a:sym typeface="Open Sans"/>
              </a:defRPr>
            </a:lvl3pPr>
            <a:lvl4pPr marL="1258858" indent="-538151" defTabSz="8255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 b="1">
                <a:latin typeface="Open Sans"/>
                <a:ea typeface="Open Sans"/>
                <a:cs typeface="Open Sans"/>
                <a:sym typeface="Open Sans"/>
              </a:defRPr>
            </a:lvl4pPr>
            <a:lvl5pPr marL="0" indent="0" defTabSz="825500">
              <a:lnSpc>
                <a:spcPct val="100000"/>
              </a:lnSpc>
              <a:spcBef>
                <a:spcPts val="1200"/>
              </a:spcBef>
              <a:buSzTx/>
              <a:buNone/>
              <a:defRPr sz="3600" b="1"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r>
              <a:t>Skapare och datum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64" name="Presentationstitel"/>
          <p:cNvSpPr txBox="1">
            <a:spLocks noGrp="1"/>
          </p:cNvSpPr>
          <p:nvPr>
            <p:ph type="title" hasCustomPrompt="1"/>
          </p:nvPr>
        </p:nvSpPr>
        <p:spPr>
          <a:xfrm>
            <a:off x="1206496" y="5438090"/>
            <a:ext cx="21971005" cy="1785108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Presentations­titel</a:t>
            </a:r>
          </a:p>
        </p:txBody>
      </p:sp>
      <p:sp>
        <p:nvSpPr>
          <p:cNvPr id="365" name="Brödtext nivå ett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3" y="7223190"/>
            <a:ext cx="21971002" cy="1905003"/>
          </a:xfrm>
          <a:prstGeom prst="rect">
            <a:avLst/>
          </a:prstGeom>
        </p:spPr>
        <p:txBody>
          <a:bodyPr lIns="0" tIns="0" rIns="0" bIns="0"/>
          <a:lstStyle>
            <a:lvl1pPr marL="0" indent="0" defTabSz="825500">
              <a:lnSpc>
                <a:spcPct val="100000"/>
              </a:lnSpc>
              <a:spcBef>
                <a:spcPts val="1200"/>
              </a:spcBef>
              <a:buSzTx/>
              <a:buNone/>
              <a:defRPr sz="5500" b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Presentations­undertitel</a:t>
            </a:r>
          </a:p>
        </p:txBody>
      </p:sp>
      <p:pic>
        <p:nvPicPr>
          <p:cNvPr id="366" name="A picture containing drawing, foodDescription automatically generated" descr="A picture containing drawing, foodDescription automatically generated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6614" y="687601"/>
            <a:ext cx="1781730" cy="1586899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23071687" y="12980313"/>
            <a:ext cx="302668" cy="3429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Bullets left +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Heading"/>
          <p:cNvSpPr txBox="1">
            <a:spLocks noGrp="1"/>
          </p:cNvSpPr>
          <p:nvPr>
            <p:ph type="title" hasCustomPrompt="1"/>
          </p:nvPr>
        </p:nvSpPr>
        <p:spPr>
          <a:xfrm>
            <a:off x="1805003" y="693689"/>
            <a:ext cx="20756155" cy="1564543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Heading</a:t>
            </a:r>
          </a:p>
        </p:txBody>
      </p:sp>
      <p:sp>
        <p:nvSpPr>
          <p:cNvPr id="375" name="Platshållare för bild 4"/>
          <p:cNvSpPr>
            <a:spLocks noGrp="1"/>
          </p:cNvSpPr>
          <p:nvPr>
            <p:ph type="pic" sz="half" idx="21"/>
          </p:nvPr>
        </p:nvSpPr>
        <p:spPr>
          <a:xfrm>
            <a:off x="12193720" y="2825750"/>
            <a:ext cx="10367435" cy="9359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76" name="Brödtext nivå ett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805002" y="2825750"/>
            <a:ext cx="10312352" cy="9359900"/>
          </a:xfrm>
          <a:prstGeom prst="rect">
            <a:avLst/>
          </a:prstGeom>
        </p:spPr>
        <p:txBody>
          <a:bodyPr lIns="0" tIns="0" rIns="0" bIns="0"/>
          <a:lstStyle>
            <a:lvl1pPr marL="355600" indent="-355600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3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1060452" indent="-704851" defTabSz="914400">
              <a:lnSpc>
                <a:spcPct val="100000"/>
              </a:lnSpc>
              <a:spcBef>
                <a:spcPts val="1200"/>
              </a:spcBef>
              <a:buSzPct val="70000"/>
              <a:buChar char="▪"/>
              <a:defRPr sz="3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189717" indent="-481692" defTabSz="914400">
              <a:lnSpc>
                <a:spcPct val="100000"/>
              </a:lnSpc>
              <a:spcBef>
                <a:spcPts val="1200"/>
              </a:spcBef>
              <a:buSzPct val="30000"/>
              <a:buChar char="❑"/>
              <a:defRPr sz="3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355600" indent="0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3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355600" indent="0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3600"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r>
              <a:t>Bulleted list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77" name="TextBox 9"/>
          <p:cNvSpPr txBox="1"/>
          <p:nvPr/>
        </p:nvSpPr>
        <p:spPr>
          <a:xfrm>
            <a:off x="1899773" y="12906257"/>
            <a:ext cx="5355849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Private and confidential - Business Plan 2020-2023</a:t>
            </a:r>
          </a:p>
        </p:txBody>
      </p:sp>
      <p:sp>
        <p:nvSpPr>
          <p:cNvPr id="378" name="Rectangle 18"/>
          <p:cNvSpPr/>
          <p:nvPr/>
        </p:nvSpPr>
        <p:spPr>
          <a:xfrm>
            <a:off x="21542398" y="914405"/>
            <a:ext cx="1828803" cy="160646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379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961562" y="12941779"/>
            <a:ext cx="478101" cy="466666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ctr" defTabSz="914400"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Kährs start page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bk object 16"/>
          <p:cNvSpPr/>
          <p:nvPr/>
        </p:nvSpPr>
        <p:spPr>
          <a:xfrm>
            <a:off x="1425216" y="6220535"/>
            <a:ext cx="4037157" cy="39812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387" name="bk object 17"/>
          <p:cNvSpPr/>
          <p:nvPr/>
        </p:nvSpPr>
        <p:spPr>
          <a:xfrm>
            <a:off x="18912357" y="6220535"/>
            <a:ext cx="4037177" cy="398122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388" name="bk object 18"/>
          <p:cNvSpPr/>
          <p:nvPr/>
        </p:nvSpPr>
        <p:spPr>
          <a:xfrm>
            <a:off x="14540562" y="6220514"/>
            <a:ext cx="4037177" cy="398124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389" name="bk object 19"/>
          <p:cNvSpPr/>
          <p:nvPr/>
        </p:nvSpPr>
        <p:spPr>
          <a:xfrm>
            <a:off x="10168763" y="6220535"/>
            <a:ext cx="4037177" cy="398122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390" name="bk object 20"/>
          <p:cNvSpPr/>
          <p:nvPr/>
        </p:nvSpPr>
        <p:spPr>
          <a:xfrm>
            <a:off x="5796965" y="6220535"/>
            <a:ext cx="4037177" cy="398122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391" name="object 3"/>
          <p:cNvSpPr/>
          <p:nvPr/>
        </p:nvSpPr>
        <p:spPr>
          <a:xfrm>
            <a:off x="11153147" y="1152016"/>
            <a:ext cx="2124245" cy="1865984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392" name="object 2"/>
          <p:cNvSpPr txBox="1"/>
          <p:nvPr/>
        </p:nvSpPr>
        <p:spPr>
          <a:xfrm>
            <a:off x="8382000" y="10698481"/>
            <a:ext cx="7688582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400">
              <a:spcBef>
                <a:spcPts val="200"/>
              </a:spcBef>
              <a:defRPr sz="4000" spc="22">
                <a:solidFill>
                  <a:srgbClr val="231F2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FLOORS BEYOND</a:t>
            </a:r>
            <a:r>
              <a:rPr spc="-102"/>
              <a:t> </a:t>
            </a:r>
            <a:r>
              <a:t>EXPECTATIONS</a:t>
            </a:r>
          </a:p>
        </p:txBody>
      </p:sp>
      <p:sp>
        <p:nvSpPr>
          <p:cNvPr id="393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09653" y="4876803"/>
            <a:ext cx="22364699" cy="650881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1pPr>
            <a:lvl2pPr marL="567958" indent="-567958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marL="720706" indent="-355592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marL="1139266" indent="-418560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r>
              <a:t>Subtitle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9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009652" y="3822698"/>
            <a:ext cx="22364701" cy="901705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859536">
              <a:lnSpc>
                <a:spcPct val="100000"/>
              </a:lnSpc>
              <a:spcBef>
                <a:spcPts val="1100"/>
              </a:spcBef>
              <a:buSzTx/>
              <a:buNone/>
              <a:defRPr sz="5200"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COMPANY PRESENTATION</a:t>
            </a:r>
          </a:p>
        </p:txBody>
      </p:sp>
      <p:sp>
        <p:nvSpPr>
          <p:cNvPr id="395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7172534" y="12712700"/>
            <a:ext cx="302668" cy="342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Kährs start page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object 4"/>
          <p:cNvSpPr txBox="1"/>
          <p:nvPr/>
        </p:nvSpPr>
        <p:spPr>
          <a:xfrm>
            <a:off x="8715802" y="11790998"/>
            <a:ext cx="70446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400">
              <a:spcBef>
                <a:spcPts val="200"/>
              </a:spcBef>
              <a:defRPr sz="37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FLOORS BEYOND</a:t>
            </a:r>
            <a:r>
              <a:rPr spc="-182"/>
              <a:t> </a:t>
            </a:r>
            <a:r>
              <a:t>EXPECTATIONS</a:t>
            </a:r>
          </a:p>
        </p:txBody>
      </p:sp>
      <p:sp>
        <p:nvSpPr>
          <p:cNvPr id="404" name="object 3"/>
          <p:cNvSpPr/>
          <p:nvPr/>
        </p:nvSpPr>
        <p:spPr>
          <a:xfrm>
            <a:off x="11125234" y="1152016"/>
            <a:ext cx="2124245" cy="1865984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405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04981" y="9158516"/>
            <a:ext cx="21520155" cy="650881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730231" indent="-730231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822305" indent="-457189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258858" indent="-538151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r>
              <a:t>Subtitle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06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438275" y="7480299"/>
            <a:ext cx="21507458" cy="1206505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722376">
              <a:lnSpc>
                <a:spcPct val="100000"/>
              </a:lnSpc>
              <a:spcBef>
                <a:spcPts val="900"/>
              </a:spcBef>
              <a:buSzTx/>
              <a:buNone/>
              <a:defRPr sz="6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COMPANY PRESENTATION</a:t>
            </a:r>
          </a:p>
        </p:txBody>
      </p:sp>
      <p:sp>
        <p:nvSpPr>
          <p:cNvPr id="407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7172534" y="12712700"/>
            <a:ext cx="302668" cy="342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Kährs start page 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object 4"/>
          <p:cNvSpPr txBox="1"/>
          <p:nvPr/>
        </p:nvSpPr>
        <p:spPr>
          <a:xfrm>
            <a:off x="8715802" y="11790998"/>
            <a:ext cx="70446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400">
              <a:spcBef>
                <a:spcPts val="200"/>
              </a:spcBef>
              <a:defRPr sz="37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FLOORS BEYOND</a:t>
            </a:r>
            <a:r>
              <a:rPr spc="-182"/>
              <a:t> </a:t>
            </a:r>
            <a:r>
              <a:t>EXPECTATIONS</a:t>
            </a:r>
          </a:p>
        </p:txBody>
      </p:sp>
      <p:sp>
        <p:nvSpPr>
          <p:cNvPr id="416" name="object 3"/>
          <p:cNvSpPr/>
          <p:nvPr/>
        </p:nvSpPr>
        <p:spPr>
          <a:xfrm>
            <a:off x="11125234" y="1152016"/>
            <a:ext cx="2124245" cy="1865984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417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04981" y="9158516"/>
            <a:ext cx="21520155" cy="650881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730231" indent="-730231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822305" indent="-457189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258858" indent="-538151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r>
              <a:t>Subtitle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438275" y="7480299"/>
            <a:ext cx="21507458" cy="1206505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722376">
              <a:lnSpc>
                <a:spcPct val="100000"/>
              </a:lnSpc>
              <a:spcBef>
                <a:spcPts val="900"/>
              </a:spcBef>
              <a:buSzTx/>
              <a:buNone/>
              <a:defRPr sz="6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COMPANY PRESENTATION</a:t>
            </a:r>
          </a:p>
        </p:txBody>
      </p:sp>
      <p:sp>
        <p:nvSpPr>
          <p:cNvPr id="419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7172534" y="12712700"/>
            <a:ext cx="302668" cy="342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ew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object 3"/>
          <p:cNvSpPr/>
          <p:nvPr/>
        </p:nvSpPr>
        <p:spPr>
          <a:xfrm>
            <a:off x="11125234" y="2401216"/>
            <a:ext cx="2124245" cy="1865984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427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09653" y="5457825"/>
            <a:ext cx="22364697" cy="901704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1135916" indent="-1135916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076300" indent="-711184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557830" indent="-837123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r>
              <a:t>NEW SECTION NAME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28" name="bk object 16"/>
          <p:cNvSpPr/>
          <p:nvPr/>
        </p:nvSpPr>
        <p:spPr>
          <a:xfrm>
            <a:off x="1425216" y="8210777"/>
            <a:ext cx="4037157" cy="398122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429" name="bk object 17"/>
          <p:cNvSpPr/>
          <p:nvPr/>
        </p:nvSpPr>
        <p:spPr>
          <a:xfrm>
            <a:off x="18912357" y="8210777"/>
            <a:ext cx="4037177" cy="398122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430" name="bk object 18"/>
          <p:cNvSpPr/>
          <p:nvPr/>
        </p:nvSpPr>
        <p:spPr>
          <a:xfrm>
            <a:off x="14540562" y="8210756"/>
            <a:ext cx="4037177" cy="398124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431" name="bk object 19"/>
          <p:cNvSpPr/>
          <p:nvPr/>
        </p:nvSpPr>
        <p:spPr>
          <a:xfrm>
            <a:off x="10168763" y="8210777"/>
            <a:ext cx="4037177" cy="398122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432" name="bk object 20"/>
          <p:cNvSpPr/>
          <p:nvPr/>
        </p:nvSpPr>
        <p:spPr>
          <a:xfrm>
            <a:off x="5796965" y="8210777"/>
            <a:ext cx="4037177" cy="3981225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433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23071686" y="12980313"/>
            <a:ext cx="302668" cy="3429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Picture Placeholder 19"/>
          <p:cNvSpPr>
            <a:spLocks noGrp="1"/>
          </p:cNvSpPr>
          <p:nvPr>
            <p:ph type="pic" sz="half" idx="21"/>
          </p:nvPr>
        </p:nvSpPr>
        <p:spPr>
          <a:xfrm>
            <a:off x="13319129" y="914400"/>
            <a:ext cx="10055225" cy="11887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41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09653" y="755999"/>
            <a:ext cx="11753851" cy="861777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1135916" indent="-1135916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076300" indent="-711184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557830" indent="-837123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indent="0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2" name="Text Placeholder 11"/>
          <p:cNvSpPr>
            <a:spLocks noGrp="1"/>
          </p:cNvSpPr>
          <p:nvPr>
            <p:ph type="body" sz="half" idx="22" hasCustomPrompt="1"/>
          </p:nvPr>
        </p:nvSpPr>
        <p:spPr>
          <a:xfrm>
            <a:off x="1009652" y="2952001"/>
            <a:ext cx="11753853" cy="9845673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Heading 2 – Open Sans 20 pt</a:t>
            </a:r>
          </a:p>
        </p:txBody>
      </p:sp>
      <p:sp>
        <p:nvSpPr>
          <p:cNvPr id="443" name="Picture Placeholder 23"/>
          <p:cNvSpPr>
            <a:spLocks noGrp="1"/>
          </p:cNvSpPr>
          <p:nvPr>
            <p:ph type="pic" sz="quarter" idx="23"/>
          </p:nvPr>
        </p:nvSpPr>
        <p:spPr>
          <a:xfrm>
            <a:off x="21545550" y="914400"/>
            <a:ext cx="1828800" cy="1605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44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23071686" y="12980313"/>
            <a:ext cx="302668" cy="342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och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Diabilds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2438337">
              <a:lnSpc>
                <a:spcPct val="80000"/>
              </a:lnSpc>
              <a:defRPr sz="8500" b="1" spc="-17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Diabilds­titel</a:t>
            </a:r>
          </a:p>
        </p:txBody>
      </p:sp>
      <p:sp>
        <p:nvSpPr>
          <p:cNvPr id="45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Diabildsundertitel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6" name="Brödtext nivå ett…"/>
          <p:cNvSpPr txBox="1">
            <a:spLocks noGrp="1"/>
          </p:cNvSpPr>
          <p:nvPr>
            <p:ph type="body" idx="2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/>
          <a:lstStyle/>
          <a:p>
            <a:r>
              <a:t>Diabildspunkttext</a:t>
            </a:r>
          </a:p>
        </p:txBody>
      </p:sp>
      <p:sp>
        <p:nvSpPr>
          <p:cNvPr id="47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icture Placeholder 19"/>
          <p:cNvSpPr>
            <a:spLocks noGrp="1"/>
          </p:cNvSpPr>
          <p:nvPr>
            <p:ph type="pic" sz="half" idx="21"/>
          </p:nvPr>
        </p:nvSpPr>
        <p:spPr>
          <a:xfrm>
            <a:off x="13319129" y="914400"/>
            <a:ext cx="10055225" cy="11887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52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09653" y="755999"/>
            <a:ext cx="11753851" cy="861777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1135916" indent="-1135916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076300" indent="-711184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557830" indent="-837123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indent="0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3" name="Text Placeholder 11"/>
          <p:cNvSpPr>
            <a:spLocks noGrp="1"/>
          </p:cNvSpPr>
          <p:nvPr>
            <p:ph type="body" sz="half" idx="22" hasCustomPrompt="1"/>
          </p:nvPr>
        </p:nvSpPr>
        <p:spPr>
          <a:xfrm>
            <a:off x="1009652" y="2952001"/>
            <a:ext cx="11753853" cy="9832976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Heading 2 – Open Sans 20 pt
Bullet 2 – Open Sans 18 pt
Bullet 3 – Open Sans 14 pt</a:t>
            </a:r>
          </a:p>
        </p:txBody>
      </p:sp>
      <p:sp>
        <p:nvSpPr>
          <p:cNvPr id="454" name="Picture Placeholder 23"/>
          <p:cNvSpPr>
            <a:spLocks noGrp="1"/>
          </p:cNvSpPr>
          <p:nvPr>
            <p:ph type="pic" sz="quarter" idx="23"/>
          </p:nvPr>
        </p:nvSpPr>
        <p:spPr>
          <a:xfrm>
            <a:off x="21545550" y="914400"/>
            <a:ext cx="1828800" cy="1605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55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23071686" y="12980313"/>
            <a:ext cx="302668" cy="342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Rectangle 4"/>
          <p:cNvSpPr/>
          <p:nvPr/>
        </p:nvSpPr>
        <p:spPr>
          <a:xfrm>
            <a:off x="21542398" y="914405"/>
            <a:ext cx="1828802" cy="1606464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463" name="Brödtext nivå ett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009649" y="2952000"/>
            <a:ext cx="10614026" cy="9845672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  <a:lvl2pPr marL="0" indent="0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2pPr>
            <a:lvl3pPr marL="883083" indent="-530666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4000">
                <a:latin typeface="Open Sans"/>
                <a:ea typeface="Open Sans"/>
                <a:cs typeface="Open Sans"/>
                <a:sym typeface="Open Sans"/>
              </a:defRPr>
            </a:lvl3pPr>
            <a:lvl4pPr marL="1318651" indent="-597946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4000">
                <a:latin typeface="Open Sans"/>
                <a:ea typeface="Open Sans"/>
                <a:cs typeface="Open Sans"/>
                <a:sym typeface="Open Sans"/>
              </a:defRPr>
            </a:lvl4pPr>
            <a:lvl5pPr marL="0" indent="0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r>
              <a:t>Heading 2 – Open Sans 20 pt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64" name="Text Placeholder 11"/>
          <p:cNvSpPr>
            <a:spLocks noGrp="1"/>
          </p:cNvSpPr>
          <p:nvPr>
            <p:ph type="body" sz="half" idx="21" hasCustomPrompt="1"/>
          </p:nvPr>
        </p:nvSpPr>
        <p:spPr>
          <a:xfrm>
            <a:off x="12763503" y="2952750"/>
            <a:ext cx="10615422" cy="9848851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Heading 2 – Open Sans 20 pt</a:t>
            </a:r>
          </a:p>
        </p:txBody>
      </p:sp>
      <p:sp>
        <p:nvSpPr>
          <p:cNvPr id="465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1009653" y="755999"/>
            <a:ext cx="19869152" cy="861776"/>
          </a:xfrm>
          <a:prstGeom prst="rect">
            <a:avLst/>
          </a:prstGeom>
        </p:spPr>
        <p:txBody>
          <a:bodyPr lIns="0" tIns="0" rIns="0" bIns="0"/>
          <a:lstStyle>
            <a:lvl1pPr marL="0" indent="0" defTabSz="813816">
              <a:lnSpc>
                <a:spcPct val="100000"/>
              </a:lnSpc>
              <a:spcBef>
                <a:spcPts val="1000"/>
              </a:spcBef>
              <a:buSzTx/>
              <a:buNone/>
              <a:defRPr sz="4900"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Title</a:t>
            </a:r>
          </a:p>
        </p:txBody>
      </p:sp>
      <p:sp>
        <p:nvSpPr>
          <p:cNvPr id="466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23071686" y="12980313"/>
            <a:ext cx="302668" cy="342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Rectangle 4"/>
          <p:cNvSpPr/>
          <p:nvPr/>
        </p:nvSpPr>
        <p:spPr>
          <a:xfrm>
            <a:off x="21542398" y="914405"/>
            <a:ext cx="1828802" cy="1606464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474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09653" y="755999"/>
            <a:ext cx="19869152" cy="861777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1135916" indent="-1135916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076300" indent="-711184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557830" indent="-837123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indent="0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75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23071686" y="12980313"/>
            <a:ext cx="302668" cy="342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ull wid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Rectangle 4"/>
          <p:cNvSpPr/>
          <p:nvPr/>
        </p:nvSpPr>
        <p:spPr>
          <a:xfrm>
            <a:off x="21542398" y="914405"/>
            <a:ext cx="1828802" cy="1606464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483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09653" y="755999"/>
            <a:ext cx="19869152" cy="861777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1135916" indent="-1135916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076300" indent="-711184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557830" indent="-837123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indent="0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84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23071686" y="12980313"/>
            <a:ext cx="302668" cy="342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Rectangle 4"/>
          <p:cNvSpPr/>
          <p:nvPr/>
        </p:nvSpPr>
        <p:spPr>
          <a:xfrm>
            <a:off x="21542398" y="914405"/>
            <a:ext cx="1828802" cy="1606464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492" name="Title"/>
          <p:cNvSpPr txBox="1">
            <a:spLocks noGrp="1"/>
          </p:cNvSpPr>
          <p:nvPr>
            <p:ph type="title" hasCustomPrompt="1"/>
          </p:nvPr>
        </p:nvSpPr>
        <p:spPr>
          <a:xfrm>
            <a:off x="1009650" y="759495"/>
            <a:ext cx="19869152" cy="861777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Title</a:t>
            </a:r>
          </a:p>
        </p:txBody>
      </p:sp>
      <p:sp>
        <p:nvSpPr>
          <p:cNvPr id="493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23071686" y="12980313"/>
            <a:ext cx="302668" cy="3429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Kährs start page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bk object 16"/>
          <p:cNvSpPr/>
          <p:nvPr/>
        </p:nvSpPr>
        <p:spPr>
          <a:xfrm>
            <a:off x="1425217" y="6220535"/>
            <a:ext cx="4037155" cy="39812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501" name="bk object 17"/>
          <p:cNvSpPr/>
          <p:nvPr/>
        </p:nvSpPr>
        <p:spPr>
          <a:xfrm>
            <a:off x="18912357" y="6220535"/>
            <a:ext cx="4037177" cy="398122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502" name="bk object 18"/>
          <p:cNvSpPr/>
          <p:nvPr/>
        </p:nvSpPr>
        <p:spPr>
          <a:xfrm>
            <a:off x="14540562" y="6220514"/>
            <a:ext cx="4037177" cy="398124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503" name="bk object 19"/>
          <p:cNvSpPr/>
          <p:nvPr/>
        </p:nvSpPr>
        <p:spPr>
          <a:xfrm>
            <a:off x="10168763" y="6220535"/>
            <a:ext cx="4037177" cy="398122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504" name="bk object 20"/>
          <p:cNvSpPr/>
          <p:nvPr/>
        </p:nvSpPr>
        <p:spPr>
          <a:xfrm>
            <a:off x="5796965" y="6220535"/>
            <a:ext cx="4037177" cy="398122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505" name="object 3"/>
          <p:cNvSpPr/>
          <p:nvPr/>
        </p:nvSpPr>
        <p:spPr>
          <a:xfrm>
            <a:off x="11153147" y="1152016"/>
            <a:ext cx="2124244" cy="1865984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506" name="object 2"/>
          <p:cNvSpPr txBox="1"/>
          <p:nvPr/>
        </p:nvSpPr>
        <p:spPr>
          <a:xfrm>
            <a:off x="8382000" y="10698481"/>
            <a:ext cx="7688582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400">
              <a:spcBef>
                <a:spcPts val="200"/>
              </a:spcBef>
              <a:defRPr sz="4000" spc="22">
                <a:solidFill>
                  <a:srgbClr val="231F2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FLOORS BEYOND</a:t>
            </a:r>
            <a:r>
              <a:rPr spc="-102"/>
              <a:t> </a:t>
            </a:r>
            <a:r>
              <a:t>EXPECTATIONS</a:t>
            </a:r>
          </a:p>
        </p:txBody>
      </p:sp>
      <p:sp>
        <p:nvSpPr>
          <p:cNvPr id="507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09653" y="4876803"/>
            <a:ext cx="22364699" cy="65088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1pPr>
            <a:lvl2pPr marL="567958" indent="-567958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marL="720706" indent="-355592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marL="1139267" indent="-418561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r>
              <a:t>Subtitle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0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009652" y="3822698"/>
            <a:ext cx="22364700" cy="901704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859536">
              <a:lnSpc>
                <a:spcPct val="100000"/>
              </a:lnSpc>
              <a:spcBef>
                <a:spcPts val="1100"/>
              </a:spcBef>
              <a:buSzTx/>
              <a:buNone/>
              <a:defRPr sz="5200"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COMPANY PRESENTATION</a:t>
            </a:r>
          </a:p>
        </p:txBody>
      </p:sp>
      <p:sp>
        <p:nvSpPr>
          <p:cNvPr id="509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7172533" y="12712700"/>
            <a:ext cx="302668" cy="342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Kährs start page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17" name="object 4"/>
          <p:cNvSpPr txBox="1"/>
          <p:nvPr/>
        </p:nvSpPr>
        <p:spPr>
          <a:xfrm>
            <a:off x="8715802" y="11790998"/>
            <a:ext cx="70446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400">
              <a:spcBef>
                <a:spcPts val="200"/>
              </a:spcBef>
              <a:defRPr sz="37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FLOORS BEYOND</a:t>
            </a:r>
            <a:r>
              <a:rPr spc="-182"/>
              <a:t> </a:t>
            </a:r>
            <a:r>
              <a:t>EXPECTATIONS</a:t>
            </a:r>
          </a:p>
        </p:txBody>
      </p:sp>
      <p:sp>
        <p:nvSpPr>
          <p:cNvPr id="518" name="object 3"/>
          <p:cNvSpPr/>
          <p:nvPr/>
        </p:nvSpPr>
        <p:spPr>
          <a:xfrm>
            <a:off x="11125234" y="1152016"/>
            <a:ext cx="2124244" cy="1865984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519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04981" y="9158516"/>
            <a:ext cx="21520154" cy="65088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730231" indent="-730231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822305" indent="-457189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258858" indent="-538151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r>
              <a:t>Subtitle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20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438275" y="7480299"/>
            <a:ext cx="21507458" cy="1206504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722376">
              <a:lnSpc>
                <a:spcPct val="100000"/>
              </a:lnSpc>
              <a:spcBef>
                <a:spcPts val="900"/>
              </a:spcBef>
              <a:buSzTx/>
              <a:buNone/>
              <a:defRPr sz="6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COMPANY PRESENTATION</a:t>
            </a:r>
          </a:p>
        </p:txBody>
      </p:sp>
      <p:sp>
        <p:nvSpPr>
          <p:cNvPr id="521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7172533" y="12712700"/>
            <a:ext cx="302668" cy="342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Kährs start page 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29" name="object 4"/>
          <p:cNvSpPr txBox="1"/>
          <p:nvPr/>
        </p:nvSpPr>
        <p:spPr>
          <a:xfrm>
            <a:off x="8715802" y="11790998"/>
            <a:ext cx="70446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400">
              <a:spcBef>
                <a:spcPts val="200"/>
              </a:spcBef>
              <a:defRPr sz="37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FLOORS BEYOND</a:t>
            </a:r>
            <a:r>
              <a:rPr spc="-182"/>
              <a:t> </a:t>
            </a:r>
            <a:r>
              <a:t>EXPECTATIONS</a:t>
            </a:r>
          </a:p>
        </p:txBody>
      </p:sp>
      <p:sp>
        <p:nvSpPr>
          <p:cNvPr id="530" name="object 3"/>
          <p:cNvSpPr/>
          <p:nvPr/>
        </p:nvSpPr>
        <p:spPr>
          <a:xfrm>
            <a:off x="11125234" y="1152016"/>
            <a:ext cx="2124244" cy="1865984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531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04981" y="9158516"/>
            <a:ext cx="21520154" cy="65088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730231" indent="-730231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822305" indent="-457189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258858" indent="-538151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r>
              <a:t>Subtitle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2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438275" y="7480299"/>
            <a:ext cx="21507458" cy="1206504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722376">
              <a:lnSpc>
                <a:spcPct val="100000"/>
              </a:lnSpc>
              <a:spcBef>
                <a:spcPts val="900"/>
              </a:spcBef>
              <a:buSzTx/>
              <a:buNone/>
              <a:defRPr sz="6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COMPANY PRESENTATION</a:t>
            </a:r>
          </a:p>
        </p:txBody>
      </p:sp>
      <p:sp>
        <p:nvSpPr>
          <p:cNvPr id="533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7172533" y="12712700"/>
            <a:ext cx="302668" cy="342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ew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object 3"/>
          <p:cNvSpPr/>
          <p:nvPr/>
        </p:nvSpPr>
        <p:spPr>
          <a:xfrm>
            <a:off x="11125234" y="2401216"/>
            <a:ext cx="2124244" cy="1865984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541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09653" y="5457825"/>
            <a:ext cx="22364697" cy="901704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1135916" indent="-1135916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076300" indent="-711184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557830" indent="-837124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r>
              <a:t>NEW SECTION NAME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42" name="bk object 16"/>
          <p:cNvSpPr/>
          <p:nvPr/>
        </p:nvSpPr>
        <p:spPr>
          <a:xfrm>
            <a:off x="1425217" y="8210777"/>
            <a:ext cx="4037155" cy="398122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543" name="bk object 17"/>
          <p:cNvSpPr/>
          <p:nvPr/>
        </p:nvSpPr>
        <p:spPr>
          <a:xfrm>
            <a:off x="18912357" y="8210777"/>
            <a:ext cx="4037177" cy="398122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544" name="bk object 18"/>
          <p:cNvSpPr/>
          <p:nvPr/>
        </p:nvSpPr>
        <p:spPr>
          <a:xfrm>
            <a:off x="14540562" y="8210756"/>
            <a:ext cx="4037177" cy="398124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545" name="bk object 19"/>
          <p:cNvSpPr/>
          <p:nvPr/>
        </p:nvSpPr>
        <p:spPr>
          <a:xfrm>
            <a:off x="10168763" y="8210777"/>
            <a:ext cx="4037177" cy="398122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546" name="bk object 20"/>
          <p:cNvSpPr/>
          <p:nvPr/>
        </p:nvSpPr>
        <p:spPr>
          <a:xfrm>
            <a:off x="5796965" y="8210777"/>
            <a:ext cx="4037177" cy="3981224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547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23071684" y="12980313"/>
            <a:ext cx="302668" cy="3429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Picture Placeholder 19"/>
          <p:cNvSpPr>
            <a:spLocks noGrp="1"/>
          </p:cNvSpPr>
          <p:nvPr>
            <p:ph type="pic" sz="half" idx="21"/>
          </p:nvPr>
        </p:nvSpPr>
        <p:spPr>
          <a:xfrm>
            <a:off x="13319129" y="914400"/>
            <a:ext cx="10055224" cy="11887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55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09653" y="755999"/>
            <a:ext cx="11753851" cy="861777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1135916" indent="-1135916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076300" indent="-711184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557830" indent="-837124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indent="0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56" name="Text Placeholder 11"/>
          <p:cNvSpPr>
            <a:spLocks noGrp="1"/>
          </p:cNvSpPr>
          <p:nvPr>
            <p:ph type="body" sz="half" idx="22" hasCustomPrompt="1"/>
          </p:nvPr>
        </p:nvSpPr>
        <p:spPr>
          <a:xfrm>
            <a:off x="1009653" y="2952001"/>
            <a:ext cx="11753851" cy="9845673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Heading 2 – Open Sans 20 pt</a:t>
            </a:r>
          </a:p>
        </p:txBody>
      </p:sp>
      <p:sp>
        <p:nvSpPr>
          <p:cNvPr id="557" name="Picture Placeholder 23"/>
          <p:cNvSpPr>
            <a:spLocks noGrp="1"/>
          </p:cNvSpPr>
          <p:nvPr>
            <p:ph type="pic" sz="quarter" idx="23"/>
          </p:nvPr>
        </p:nvSpPr>
        <p:spPr>
          <a:xfrm>
            <a:off x="21545550" y="914400"/>
            <a:ext cx="1828800" cy="1605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58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23071684" y="12980313"/>
            <a:ext cx="302668" cy="342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Brödtext nivå ett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numCol="2" spcCol="1098550"/>
          <a:lstStyle/>
          <a:p>
            <a:r>
              <a:t>Diabildspunkttext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5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Picture Placeholder 19"/>
          <p:cNvSpPr>
            <a:spLocks noGrp="1"/>
          </p:cNvSpPr>
          <p:nvPr>
            <p:ph type="pic" sz="half" idx="21"/>
          </p:nvPr>
        </p:nvSpPr>
        <p:spPr>
          <a:xfrm>
            <a:off x="13319129" y="914400"/>
            <a:ext cx="10055224" cy="11887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66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09653" y="755999"/>
            <a:ext cx="11753851" cy="861777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1135916" indent="-1135916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076300" indent="-711184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557830" indent="-837124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indent="0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67" name="Text Placeholder 11"/>
          <p:cNvSpPr>
            <a:spLocks noGrp="1"/>
          </p:cNvSpPr>
          <p:nvPr>
            <p:ph type="body" sz="half" idx="22" hasCustomPrompt="1"/>
          </p:nvPr>
        </p:nvSpPr>
        <p:spPr>
          <a:xfrm>
            <a:off x="1009653" y="2952001"/>
            <a:ext cx="11753851" cy="9832976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Heading 2 – Open Sans 20 pt
Bullet 2 – Open Sans 18 pt
Bullet 3 – Open Sans 14 pt</a:t>
            </a:r>
          </a:p>
        </p:txBody>
      </p:sp>
      <p:sp>
        <p:nvSpPr>
          <p:cNvPr id="568" name="Picture Placeholder 23"/>
          <p:cNvSpPr>
            <a:spLocks noGrp="1"/>
          </p:cNvSpPr>
          <p:nvPr>
            <p:ph type="pic" sz="quarter" idx="23"/>
          </p:nvPr>
        </p:nvSpPr>
        <p:spPr>
          <a:xfrm>
            <a:off x="21545550" y="914400"/>
            <a:ext cx="1828800" cy="1605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69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23071684" y="12980313"/>
            <a:ext cx="302668" cy="342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Rectangle 4"/>
          <p:cNvSpPr/>
          <p:nvPr/>
        </p:nvSpPr>
        <p:spPr>
          <a:xfrm>
            <a:off x="21542398" y="914405"/>
            <a:ext cx="1828802" cy="1606464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577" name="Brödtext nivå ett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009649" y="2952000"/>
            <a:ext cx="10614026" cy="9845672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  <a:lvl2pPr marL="0" indent="0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2pPr>
            <a:lvl3pPr marL="883083" indent="-530667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4000">
                <a:latin typeface="Open Sans"/>
                <a:ea typeface="Open Sans"/>
                <a:cs typeface="Open Sans"/>
                <a:sym typeface="Open Sans"/>
              </a:defRPr>
            </a:lvl3pPr>
            <a:lvl4pPr marL="1318651" indent="-597946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4000">
                <a:latin typeface="Open Sans"/>
                <a:ea typeface="Open Sans"/>
                <a:cs typeface="Open Sans"/>
                <a:sym typeface="Open Sans"/>
              </a:defRPr>
            </a:lvl4pPr>
            <a:lvl5pPr marL="0" indent="0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r>
              <a:t>Heading 2 – Open Sans 20 pt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78" name="Text Placeholder 11"/>
          <p:cNvSpPr>
            <a:spLocks noGrp="1"/>
          </p:cNvSpPr>
          <p:nvPr>
            <p:ph type="body" sz="half" idx="21" hasCustomPrompt="1"/>
          </p:nvPr>
        </p:nvSpPr>
        <p:spPr>
          <a:xfrm>
            <a:off x="12763503" y="2952750"/>
            <a:ext cx="10615422" cy="9848851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Heading 2 – Open Sans 20 pt</a:t>
            </a:r>
          </a:p>
        </p:txBody>
      </p:sp>
      <p:sp>
        <p:nvSpPr>
          <p:cNvPr id="579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1009653" y="755999"/>
            <a:ext cx="19869152" cy="861777"/>
          </a:xfrm>
          <a:prstGeom prst="rect">
            <a:avLst/>
          </a:prstGeom>
        </p:spPr>
        <p:txBody>
          <a:bodyPr lIns="0" tIns="0" rIns="0" bIns="0"/>
          <a:lstStyle>
            <a:lvl1pPr marL="0" indent="0" defTabSz="813816">
              <a:lnSpc>
                <a:spcPct val="100000"/>
              </a:lnSpc>
              <a:spcBef>
                <a:spcPts val="1000"/>
              </a:spcBef>
              <a:buSzTx/>
              <a:buNone/>
              <a:defRPr sz="4900"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Title</a:t>
            </a:r>
          </a:p>
        </p:txBody>
      </p:sp>
      <p:sp>
        <p:nvSpPr>
          <p:cNvPr id="580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23071684" y="12980313"/>
            <a:ext cx="302668" cy="342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Rectangle 4"/>
          <p:cNvSpPr/>
          <p:nvPr/>
        </p:nvSpPr>
        <p:spPr>
          <a:xfrm>
            <a:off x="21542398" y="914405"/>
            <a:ext cx="1828802" cy="1606464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588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09653" y="755999"/>
            <a:ext cx="19869152" cy="861777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1135916" indent="-1135916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076300" indent="-711184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557830" indent="-837124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indent="0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89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23071684" y="12980313"/>
            <a:ext cx="302668" cy="342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ull wid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Rectangle 4"/>
          <p:cNvSpPr/>
          <p:nvPr/>
        </p:nvSpPr>
        <p:spPr>
          <a:xfrm>
            <a:off x="21542398" y="914405"/>
            <a:ext cx="1828802" cy="1606464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597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09653" y="755999"/>
            <a:ext cx="19869152" cy="861777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1135916" indent="-1135916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076300" indent="-711184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557830" indent="-837124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indent="0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98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23071684" y="12980313"/>
            <a:ext cx="302668" cy="342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Rectangle 4"/>
          <p:cNvSpPr/>
          <p:nvPr/>
        </p:nvSpPr>
        <p:spPr>
          <a:xfrm>
            <a:off x="21542398" y="914405"/>
            <a:ext cx="1828802" cy="1606464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606" name="Title"/>
          <p:cNvSpPr txBox="1">
            <a:spLocks noGrp="1"/>
          </p:cNvSpPr>
          <p:nvPr>
            <p:ph type="title" hasCustomPrompt="1"/>
          </p:nvPr>
        </p:nvSpPr>
        <p:spPr>
          <a:xfrm>
            <a:off x="1009650" y="759495"/>
            <a:ext cx="19869152" cy="861776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Title</a:t>
            </a:r>
          </a:p>
        </p:txBody>
      </p:sp>
      <p:sp>
        <p:nvSpPr>
          <p:cNvPr id="607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23071684" y="12980313"/>
            <a:ext cx="302668" cy="3429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Kährs start page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object 2"/>
          <p:cNvSpPr txBox="1"/>
          <p:nvPr/>
        </p:nvSpPr>
        <p:spPr>
          <a:xfrm>
            <a:off x="8382000" y="10698482"/>
            <a:ext cx="7688583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400">
              <a:spcBef>
                <a:spcPts val="200"/>
              </a:spcBef>
              <a:defRPr sz="4000" spc="22">
                <a:solidFill>
                  <a:srgbClr val="231F2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FLOORS BEYOND</a:t>
            </a:r>
            <a:r>
              <a:rPr spc="-102"/>
              <a:t> </a:t>
            </a:r>
            <a:r>
              <a:t>EXPECTATIONS</a:t>
            </a:r>
          </a:p>
        </p:txBody>
      </p:sp>
      <p:sp>
        <p:nvSpPr>
          <p:cNvPr id="615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09653" y="4876803"/>
            <a:ext cx="22364699" cy="65087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567958" indent="-567958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20707" indent="-355592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139268" indent="-418562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0" indent="3657508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Subtitle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6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009653" y="3822698"/>
            <a:ext cx="22364698" cy="901703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859536">
              <a:lnSpc>
                <a:spcPct val="100000"/>
              </a:lnSpc>
              <a:spcBef>
                <a:spcPts val="1100"/>
              </a:spcBef>
              <a:buSzTx/>
              <a:buNone/>
              <a:defRPr sz="5264"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COMPANY PRESENTATION</a:t>
            </a:r>
          </a:p>
        </p:txBody>
      </p:sp>
      <p:pic>
        <p:nvPicPr>
          <p:cNvPr id="617" name="Bildobjekt 21" descr="Bildobjekt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895" y="6194757"/>
            <a:ext cx="21520746" cy="3987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8" name="Picture 2" descr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0688" y="1076596"/>
            <a:ext cx="2124001" cy="1892973"/>
          </a:xfrm>
          <a:prstGeom prst="rect">
            <a:avLst/>
          </a:prstGeom>
          <a:ln w="12700">
            <a:miter lim="400000"/>
          </a:ln>
        </p:spPr>
      </p:pic>
      <p:sp>
        <p:nvSpPr>
          <p:cNvPr id="619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712700"/>
            <a:ext cx="5689600" cy="736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Kährs start page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object 2"/>
          <p:cNvSpPr txBox="1"/>
          <p:nvPr/>
        </p:nvSpPr>
        <p:spPr>
          <a:xfrm>
            <a:off x="8382000" y="10698482"/>
            <a:ext cx="7688583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400">
              <a:spcBef>
                <a:spcPts val="200"/>
              </a:spcBef>
              <a:defRPr sz="4000" spc="22">
                <a:solidFill>
                  <a:srgbClr val="231F2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FLOORS BEYOND</a:t>
            </a:r>
            <a:r>
              <a:rPr spc="-102"/>
              <a:t> </a:t>
            </a:r>
            <a:r>
              <a:t>EXPECTATIONS</a:t>
            </a:r>
          </a:p>
        </p:txBody>
      </p:sp>
      <p:sp>
        <p:nvSpPr>
          <p:cNvPr id="627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09653" y="4876803"/>
            <a:ext cx="22364699" cy="65087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567958" indent="-567958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20707" indent="-355592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139268" indent="-418562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0" indent="3657508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Subtitle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009653" y="3822698"/>
            <a:ext cx="22364698" cy="901703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859536">
              <a:lnSpc>
                <a:spcPct val="100000"/>
              </a:lnSpc>
              <a:spcBef>
                <a:spcPts val="1100"/>
              </a:spcBef>
              <a:buSzTx/>
              <a:buNone/>
              <a:defRPr sz="5264"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COMPANY PRESENTATION</a:t>
            </a:r>
          </a:p>
        </p:txBody>
      </p:sp>
      <p:pic>
        <p:nvPicPr>
          <p:cNvPr id="629" name="Bildobjekt 10" descr="Bildobjekt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723" y="6200776"/>
            <a:ext cx="21508554" cy="3969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630" name="Picture 8" descr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0688" y="1076596"/>
            <a:ext cx="2124001" cy="1892973"/>
          </a:xfrm>
          <a:prstGeom prst="rect">
            <a:avLst/>
          </a:prstGeom>
          <a:ln w="12700">
            <a:miter lim="400000"/>
          </a:ln>
        </p:spPr>
      </p:pic>
      <p:sp>
        <p:nvSpPr>
          <p:cNvPr id="631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712700"/>
            <a:ext cx="5689600" cy="736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Kährs start page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object 2"/>
          <p:cNvSpPr txBox="1"/>
          <p:nvPr/>
        </p:nvSpPr>
        <p:spPr>
          <a:xfrm>
            <a:off x="8382000" y="10698482"/>
            <a:ext cx="7688583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400">
              <a:spcBef>
                <a:spcPts val="200"/>
              </a:spcBef>
              <a:defRPr sz="4000" spc="22">
                <a:solidFill>
                  <a:srgbClr val="231F2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FLOORS BEYOND</a:t>
            </a:r>
            <a:r>
              <a:rPr spc="-102"/>
              <a:t> </a:t>
            </a:r>
            <a:r>
              <a:t>EXPECTATIONS</a:t>
            </a:r>
          </a:p>
        </p:txBody>
      </p:sp>
      <p:sp>
        <p:nvSpPr>
          <p:cNvPr id="639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09653" y="4876803"/>
            <a:ext cx="22364699" cy="65087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567958" indent="-567958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20707" indent="-355592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139268" indent="-418562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0" indent="3657508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Subtitle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0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009653" y="3822698"/>
            <a:ext cx="22364698" cy="901703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859536">
              <a:lnSpc>
                <a:spcPct val="100000"/>
              </a:lnSpc>
              <a:spcBef>
                <a:spcPts val="1100"/>
              </a:spcBef>
              <a:buSzTx/>
              <a:buNone/>
              <a:defRPr sz="5264"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COMPANY PRESENTATION</a:t>
            </a:r>
          </a:p>
        </p:txBody>
      </p:sp>
      <p:pic>
        <p:nvPicPr>
          <p:cNvPr id="641" name="Picture 13" descr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0688" y="1076596"/>
            <a:ext cx="2124001" cy="1892973"/>
          </a:xfrm>
          <a:prstGeom prst="rect">
            <a:avLst/>
          </a:prstGeom>
          <a:ln w="12700">
            <a:miter lim="400000"/>
          </a:ln>
        </p:spPr>
      </p:pic>
      <p:pic>
        <p:nvPicPr>
          <p:cNvPr id="642" name="Picture 12" descr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912408" y="6125131"/>
            <a:ext cx="4037127" cy="4037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643" name="Picture 15" descr="Pictur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96965" y="6130161"/>
            <a:ext cx="4037129" cy="4037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644" name="Picture 16" descr="Picture 1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68691" y="6125128"/>
            <a:ext cx="4037129" cy="4037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645" name="Picture 17" descr="Picture 1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540370" y="6133243"/>
            <a:ext cx="4037127" cy="4037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646" name="Picture 18" descr="Picture 1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05172" y="6125127"/>
            <a:ext cx="4037129" cy="4037129"/>
          </a:xfrm>
          <a:prstGeom prst="rect">
            <a:avLst/>
          </a:prstGeom>
          <a:ln w="12700">
            <a:miter lim="400000"/>
          </a:ln>
        </p:spPr>
      </p:pic>
      <p:sp>
        <p:nvSpPr>
          <p:cNvPr id="647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712700"/>
            <a:ext cx="5689600" cy="736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Kährs start page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object 2"/>
          <p:cNvSpPr txBox="1"/>
          <p:nvPr/>
        </p:nvSpPr>
        <p:spPr>
          <a:xfrm>
            <a:off x="8382000" y="10698482"/>
            <a:ext cx="7688583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400">
              <a:spcBef>
                <a:spcPts val="200"/>
              </a:spcBef>
              <a:defRPr sz="4000" spc="22">
                <a:solidFill>
                  <a:srgbClr val="231F2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FLOORS BEYOND</a:t>
            </a:r>
            <a:r>
              <a:rPr spc="-102"/>
              <a:t> </a:t>
            </a:r>
            <a:r>
              <a:t>EXPECTATIONS</a:t>
            </a:r>
          </a:p>
        </p:txBody>
      </p:sp>
      <p:sp>
        <p:nvSpPr>
          <p:cNvPr id="655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09653" y="4876803"/>
            <a:ext cx="22364699" cy="65087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567958" indent="-567958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720707" indent="-355592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139268" indent="-418562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0" indent="3657508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Subtitle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56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009653" y="3822698"/>
            <a:ext cx="22364698" cy="901703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859536">
              <a:lnSpc>
                <a:spcPct val="100000"/>
              </a:lnSpc>
              <a:spcBef>
                <a:spcPts val="1100"/>
              </a:spcBef>
              <a:buSzTx/>
              <a:buNone/>
              <a:defRPr sz="5264"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COMPANY PRESENTATION</a:t>
            </a:r>
          </a:p>
        </p:txBody>
      </p:sp>
      <p:pic>
        <p:nvPicPr>
          <p:cNvPr id="657" name="Bildobjekt 3" descr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3981" y="6225118"/>
            <a:ext cx="4104001" cy="394397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8" name="Bildobjekt 6" descr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6346" y="6267598"/>
            <a:ext cx="4104001" cy="3901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659" name="Bildobjekt 7" descr="Bildobjekt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88710" y="6267598"/>
            <a:ext cx="4104491" cy="392180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0" name="Bildobjekt 8" descr="Bildobjekt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3617" y="6204427"/>
            <a:ext cx="4032001" cy="3944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661" name="Bildobjekt 9" descr="Bildobjekt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0800" y="6244995"/>
            <a:ext cx="4104456" cy="3944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2" name="Picture 14" descr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0688" y="1076596"/>
            <a:ext cx="2124001" cy="1892973"/>
          </a:xfrm>
          <a:prstGeom prst="rect">
            <a:avLst/>
          </a:prstGeom>
          <a:ln w="12700">
            <a:miter lim="400000"/>
          </a:ln>
        </p:spPr>
      </p:pic>
      <p:sp>
        <p:nvSpPr>
          <p:cNvPr id="663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712700"/>
            <a:ext cx="5689600" cy="736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Kährs start page 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71" name="object 4"/>
          <p:cNvSpPr txBox="1"/>
          <p:nvPr/>
        </p:nvSpPr>
        <p:spPr>
          <a:xfrm>
            <a:off x="8715806" y="11790998"/>
            <a:ext cx="704469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400">
              <a:spcBef>
                <a:spcPts val="200"/>
              </a:spcBef>
              <a:defRPr sz="37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FLOORS BEYOND</a:t>
            </a:r>
            <a:r>
              <a:rPr spc="-182"/>
              <a:t> </a:t>
            </a:r>
            <a:r>
              <a:t>EXPECTATIONS</a:t>
            </a:r>
          </a:p>
        </p:txBody>
      </p:sp>
      <p:sp>
        <p:nvSpPr>
          <p:cNvPr id="672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04981" y="9158520"/>
            <a:ext cx="21520153" cy="65087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0231" indent="-730231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22305" indent="-457189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58858" indent="-538152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3657508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Subtitle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73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438280" y="7480303"/>
            <a:ext cx="21507456" cy="1206503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722376">
              <a:lnSpc>
                <a:spcPct val="100000"/>
              </a:lnSpc>
              <a:spcBef>
                <a:spcPts val="900"/>
              </a:spcBef>
              <a:buSzTx/>
              <a:buNone/>
              <a:defRPr sz="6952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COMPANY PRESENTATION</a:t>
            </a:r>
          </a:p>
        </p:txBody>
      </p:sp>
      <p:sp>
        <p:nvSpPr>
          <p:cNvPr id="674" name="textruta 9"/>
          <p:cNvSpPr txBox="1"/>
          <p:nvPr/>
        </p:nvSpPr>
        <p:spPr>
          <a:xfrm>
            <a:off x="19150488" y="12872098"/>
            <a:ext cx="12005905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KÄHRS Upofloor Quartz Mosaic</a:t>
            </a:r>
          </a:p>
        </p:txBody>
      </p:sp>
      <p:pic>
        <p:nvPicPr>
          <p:cNvPr id="675" name="Picture 8" descr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0688" y="1076596"/>
            <a:ext cx="2124001" cy="1892973"/>
          </a:xfrm>
          <a:prstGeom prst="rect">
            <a:avLst/>
          </a:prstGeom>
          <a:ln w="12700">
            <a:miter lim="400000"/>
          </a:ln>
        </p:spPr>
      </p:pic>
      <p:sp>
        <p:nvSpPr>
          <p:cNvPr id="676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712700"/>
            <a:ext cx="5689600" cy="736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, punkter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0"/>
            <a:ext cx="9779000" cy="934782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Diabildsundertitel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Brödtext nivå ett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/>
          <a:lstStyle/>
          <a:p>
            <a:r>
              <a:t>Diabildspunkttext</a:t>
            </a:r>
          </a:p>
        </p:txBody>
      </p:sp>
      <p:sp>
        <p:nvSpPr>
          <p:cNvPr id="64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5" name="Diabilds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2438337">
              <a:lnSpc>
                <a:spcPct val="80000"/>
              </a:lnSpc>
              <a:defRPr sz="8500" b="1" spc="-17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Diabilds­titel</a:t>
            </a:r>
          </a:p>
        </p:txBody>
      </p:sp>
      <p:sp>
        <p:nvSpPr>
          <p:cNvPr id="66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Kährs start page 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84" name="object 4"/>
          <p:cNvSpPr txBox="1"/>
          <p:nvPr/>
        </p:nvSpPr>
        <p:spPr>
          <a:xfrm>
            <a:off x="8715806" y="11790998"/>
            <a:ext cx="704469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400">
              <a:spcBef>
                <a:spcPts val="200"/>
              </a:spcBef>
              <a:defRPr sz="37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FLOORS BEYOND</a:t>
            </a:r>
            <a:r>
              <a:rPr spc="-182"/>
              <a:t> </a:t>
            </a:r>
            <a:r>
              <a:t>EXPECTATIONS</a:t>
            </a:r>
          </a:p>
        </p:txBody>
      </p:sp>
      <p:sp>
        <p:nvSpPr>
          <p:cNvPr id="685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04981" y="9158520"/>
            <a:ext cx="21520153" cy="65087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0231" indent="-730231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22305" indent="-457189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58858" indent="-538152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3657508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Subtitle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86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438280" y="7480303"/>
            <a:ext cx="21507456" cy="1206503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722376">
              <a:lnSpc>
                <a:spcPct val="100000"/>
              </a:lnSpc>
              <a:spcBef>
                <a:spcPts val="900"/>
              </a:spcBef>
              <a:buSzTx/>
              <a:buNone/>
              <a:defRPr sz="6952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COMPANY PRESENTATION</a:t>
            </a:r>
          </a:p>
        </p:txBody>
      </p:sp>
      <p:sp>
        <p:nvSpPr>
          <p:cNvPr id="687" name="textruta 9"/>
          <p:cNvSpPr txBox="1"/>
          <p:nvPr/>
        </p:nvSpPr>
        <p:spPr>
          <a:xfrm>
            <a:off x="18718440" y="12872098"/>
            <a:ext cx="12005905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KÄHRS Luxury Tiles Dovecote, Aneto</a:t>
            </a:r>
          </a:p>
        </p:txBody>
      </p:sp>
      <p:pic>
        <p:nvPicPr>
          <p:cNvPr id="688" name="Picture 8" descr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0688" y="1076596"/>
            <a:ext cx="2124001" cy="1892973"/>
          </a:xfrm>
          <a:prstGeom prst="rect">
            <a:avLst/>
          </a:prstGeom>
          <a:ln w="12700">
            <a:miter lim="400000"/>
          </a:ln>
        </p:spPr>
      </p:pic>
      <p:sp>
        <p:nvSpPr>
          <p:cNvPr id="689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712700"/>
            <a:ext cx="5689600" cy="736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Kährs start page 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97" name="object 4"/>
          <p:cNvSpPr txBox="1"/>
          <p:nvPr/>
        </p:nvSpPr>
        <p:spPr>
          <a:xfrm>
            <a:off x="8715802" y="11790998"/>
            <a:ext cx="70446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400">
              <a:spcBef>
                <a:spcPts val="200"/>
              </a:spcBef>
              <a:defRPr sz="37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FLOORS BEYOND</a:t>
            </a:r>
            <a:r>
              <a:rPr spc="-182"/>
              <a:t> </a:t>
            </a:r>
            <a:r>
              <a:t>EXPECTATIONS</a:t>
            </a:r>
          </a:p>
        </p:txBody>
      </p:sp>
      <p:sp>
        <p:nvSpPr>
          <p:cNvPr id="698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04981" y="9158516"/>
            <a:ext cx="21520153" cy="65087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0231" indent="-730231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22305" indent="-457189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58858" indent="-538152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3657508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Subtitle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99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438276" y="7480299"/>
            <a:ext cx="21507456" cy="1206503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722376">
              <a:lnSpc>
                <a:spcPct val="100000"/>
              </a:lnSpc>
              <a:spcBef>
                <a:spcPts val="900"/>
              </a:spcBef>
              <a:buSzTx/>
              <a:buNone/>
              <a:defRPr sz="6952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COMPANY PRESENTATION</a:t>
            </a:r>
          </a:p>
        </p:txBody>
      </p:sp>
      <p:sp>
        <p:nvSpPr>
          <p:cNvPr id="700" name="textruta 9"/>
          <p:cNvSpPr txBox="1"/>
          <p:nvPr/>
        </p:nvSpPr>
        <p:spPr>
          <a:xfrm>
            <a:off x="17854344" y="13047640"/>
            <a:ext cx="12005905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KÄHRS Upofloor Estrad Safety 7749, 7746</a:t>
            </a:r>
          </a:p>
        </p:txBody>
      </p:sp>
      <p:pic>
        <p:nvPicPr>
          <p:cNvPr id="701" name="Picture 8" descr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0688" y="1076596"/>
            <a:ext cx="2124001" cy="1892973"/>
          </a:xfrm>
          <a:prstGeom prst="rect">
            <a:avLst/>
          </a:prstGeom>
          <a:ln w="12700">
            <a:miter lim="400000"/>
          </a:ln>
        </p:spPr>
      </p:pic>
      <p:sp>
        <p:nvSpPr>
          <p:cNvPr id="702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712700"/>
            <a:ext cx="5689600" cy="736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Kährs start page 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24384001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10" name="object 4"/>
          <p:cNvSpPr txBox="1"/>
          <p:nvPr/>
        </p:nvSpPr>
        <p:spPr>
          <a:xfrm>
            <a:off x="8715802" y="11790998"/>
            <a:ext cx="70446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400">
              <a:spcBef>
                <a:spcPts val="200"/>
              </a:spcBef>
              <a:defRPr sz="37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FLOORS BEYOND</a:t>
            </a:r>
            <a:r>
              <a:rPr spc="-182"/>
              <a:t> </a:t>
            </a:r>
            <a:r>
              <a:t>EXPECTATIONS</a:t>
            </a:r>
          </a:p>
        </p:txBody>
      </p:sp>
      <p:sp>
        <p:nvSpPr>
          <p:cNvPr id="711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04981" y="9158516"/>
            <a:ext cx="21520153" cy="65087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0231" indent="-730231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22305" indent="-457189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58858" indent="-538152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3657508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Subtitle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12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438276" y="7480299"/>
            <a:ext cx="21507456" cy="1206503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722376">
              <a:lnSpc>
                <a:spcPct val="100000"/>
              </a:lnSpc>
              <a:spcBef>
                <a:spcPts val="900"/>
              </a:spcBef>
              <a:buSzTx/>
              <a:buNone/>
              <a:defRPr sz="6952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COMPANY PRESENTATION</a:t>
            </a:r>
          </a:p>
        </p:txBody>
      </p:sp>
      <p:sp>
        <p:nvSpPr>
          <p:cNvPr id="713" name="textruta 9"/>
          <p:cNvSpPr txBox="1"/>
          <p:nvPr/>
        </p:nvSpPr>
        <p:spPr>
          <a:xfrm>
            <a:off x="18286392" y="12872098"/>
            <a:ext cx="12005905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KÄHRS Upofloor Estrad Ultimate 15229</a:t>
            </a:r>
          </a:p>
        </p:txBody>
      </p:sp>
      <p:pic>
        <p:nvPicPr>
          <p:cNvPr id="714" name="Picture 8" descr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0688" y="1076596"/>
            <a:ext cx="2124001" cy="1892973"/>
          </a:xfrm>
          <a:prstGeom prst="rect">
            <a:avLst/>
          </a:prstGeom>
          <a:ln w="12700">
            <a:miter lim="400000"/>
          </a:ln>
        </p:spPr>
      </p:pic>
      <p:sp>
        <p:nvSpPr>
          <p:cNvPr id="715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712700"/>
            <a:ext cx="5689600" cy="736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Kährs start page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23" name="object 4"/>
          <p:cNvSpPr txBox="1"/>
          <p:nvPr/>
        </p:nvSpPr>
        <p:spPr>
          <a:xfrm>
            <a:off x="8715802" y="11790998"/>
            <a:ext cx="70446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400">
              <a:spcBef>
                <a:spcPts val="200"/>
              </a:spcBef>
              <a:defRPr sz="37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FLOORS BEYOND</a:t>
            </a:r>
            <a:r>
              <a:rPr spc="-182"/>
              <a:t> </a:t>
            </a:r>
            <a:r>
              <a:t>EXPECTATIONS</a:t>
            </a:r>
          </a:p>
        </p:txBody>
      </p:sp>
      <p:sp>
        <p:nvSpPr>
          <p:cNvPr id="724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04981" y="9158516"/>
            <a:ext cx="21520153" cy="65087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0231" indent="-730231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22305" indent="-457189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58858" indent="-538152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3657508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Subtitle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2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438276" y="7480299"/>
            <a:ext cx="21507456" cy="1206503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722376">
              <a:lnSpc>
                <a:spcPct val="100000"/>
              </a:lnSpc>
              <a:spcBef>
                <a:spcPts val="900"/>
              </a:spcBef>
              <a:buSzTx/>
              <a:buNone/>
              <a:defRPr sz="6952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COMPANY PRESENTATION</a:t>
            </a:r>
          </a:p>
        </p:txBody>
      </p:sp>
      <p:sp>
        <p:nvSpPr>
          <p:cNvPr id="726" name="textruta 9"/>
          <p:cNvSpPr txBox="1"/>
          <p:nvPr/>
        </p:nvSpPr>
        <p:spPr>
          <a:xfrm>
            <a:off x="19150488" y="12872098"/>
            <a:ext cx="12005905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KÄHRS Oak Chevron Dark Brown</a:t>
            </a:r>
          </a:p>
        </p:txBody>
      </p:sp>
      <p:pic>
        <p:nvPicPr>
          <p:cNvPr id="727" name="Picture 8" descr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0688" y="1076596"/>
            <a:ext cx="2124001" cy="1892973"/>
          </a:xfrm>
          <a:prstGeom prst="rect">
            <a:avLst/>
          </a:prstGeom>
          <a:ln w="12700">
            <a:miter lim="400000"/>
          </a:ln>
        </p:spPr>
      </p:pic>
      <p:sp>
        <p:nvSpPr>
          <p:cNvPr id="728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712700"/>
            <a:ext cx="5689600" cy="736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Kährs start page 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36" name="object 4"/>
          <p:cNvSpPr txBox="1"/>
          <p:nvPr/>
        </p:nvSpPr>
        <p:spPr>
          <a:xfrm>
            <a:off x="8715802" y="11790998"/>
            <a:ext cx="70446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400">
              <a:spcBef>
                <a:spcPts val="200"/>
              </a:spcBef>
              <a:defRPr sz="37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FLOORS BEYOND</a:t>
            </a:r>
            <a:r>
              <a:rPr spc="-182"/>
              <a:t> </a:t>
            </a:r>
            <a:r>
              <a:t>EXPECTATIONS</a:t>
            </a:r>
          </a:p>
        </p:txBody>
      </p:sp>
      <p:sp>
        <p:nvSpPr>
          <p:cNvPr id="737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04981" y="9158516"/>
            <a:ext cx="21520153" cy="65087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0231" indent="-730231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22305" indent="-457189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58858" indent="-538152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3657508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Subtitle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438276" y="7480299"/>
            <a:ext cx="21507456" cy="1206503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722376">
              <a:lnSpc>
                <a:spcPct val="100000"/>
              </a:lnSpc>
              <a:spcBef>
                <a:spcPts val="900"/>
              </a:spcBef>
              <a:buSzTx/>
              <a:buNone/>
              <a:defRPr sz="6952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COMPANY PRESENTATION</a:t>
            </a:r>
          </a:p>
        </p:txBody>
      </p:sp>
      <p:sp>
        <p:nvSpPr>
          <p:cNvPr id="739" name="textruta 11"/>
          <p:cNvSpPr txBox="1"/>
          <p:nvPr/>
        </p:nvSpPr>
        <p:spPr>
          <a:xfrm>
            <a:off x="19150488" y="12872098"/>
            <a:ext cx="12005905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KÄHRS Luxury Tiles Calder</a:t>
            </a:r>
          </a:p>
        </p:txBody>
      </p:sp>
      <p:pic>
        <p:nvPicPr>
          <p:cNvPr id="740" name="Picture 8" descr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0688" y="1076596"/>
            <a:ext cx="2124001" cy="1892973"/>
          </a:xfrm>
          <a:prstGeom prst="rect">
            <a:avLst/>
          </a:prstGeom>
          <a:ln w="12700">
            <a:miter lim="400000"/>
          </a:ln>
        </p:spPr>
      </p:pic>
      <p:sp>
        <p:nvSpPr>
          <p:cNvPr id="741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712700"/>
            <a:ext cx="5689600" cy="736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Kährs start page 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Bildobjekt 1" descr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0" y="0"/>
            <a:ext cx="24439028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49" name="object 4"/>
          <p:cNvSpPr txBox="1"/>
          <p:nvPr/>
        </p:nvSpPr>
        <p:spPr>
          <a:xfrm>
            <a:off x="8715802" y="11790998"/>
            <a:ext cx="70446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400">
              <a:spcBef>
                <a:spcPts val="200"/>
              </a:spcBef>
              <a:defRPr sz="37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FLOORS BEYOND</a:t>
            </a:r>
            <a:r>
              <a:rPr spc="-182"/>
              <a:t> </a:t>
            </a:r>
            <a:r>
              <a:t>EXPECTATIONS</a:t>
            </a:r>
          </a:p>
        </p:txBody>
      </p:sp>
      <p:sp>
        <p:nvSpPr>
          <p:cNvPr id="750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04981" y="9158516"/>
            <a:ext cx="21520153" cy="65087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0231" indent="-730231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22305" indent="-457189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58858" indent="-538152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3657508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Subtitle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51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438276" y="7480299"/>
            <a:ext cx="21507456" cy="1206503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722376">
              <a:lnSpc>
                <a:spcPct val="100000"/>
              </a:lnSpc>
              <a:spcBef>
                <a:spcPts val="900"/>
              </a:spcBef>
              <a:buSzTx/>
              <a:buNone/>
              <a:defRPr sz="6952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COMPANY PRESENTATION</a:t>
            </a:r>
          </a:p>
        </p:txBody>
      </p:sp>
      <p:sp>
        <p:nvSpPr>
          <p:cNvPr id="752" name="textruta 3"/>
          <p:cNvSpPr txBox="1"/>
          <p:nvPr/>
        </p:nvSpPr>
        <p:spPr>
          <a:xfrm>
            <a:off x="19150488" y="12872098"/>
            <a:ext cx="12005905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KÄHRS Wood Nouveau Blonde</a:t>
            </a:r>
          </a:p>
        </p:txBody>
      </p:sp>
      <p:pic>
        <p:nvPicPr>
          <p:cNvPr id="753" name="Picture 8" descr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0688" y="1076596"/>
            <a:ext cx="2124001" cy="1892973"/>
          </a:xfrm>
          <a:prstGeom prst="rect">
            <a:avLst/>
          </a:prstGeom>
          <a:ln w="12700">
            <a:miter lim="400000"/>
          </a:ln>
        </p:spPr>
      </p:pic>
      <p:sp>
        <p:nvSpPr>
          <p:cNvPr id="754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712700"/>
            <a:ext cx="5689600" cy="736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Kährs start page 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480689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62" name="object 4"/>
          <p:cNvSpPr txBox="1"/>
          <p:nvPr/>
        </p:nvSpPr>
        <p:spPr>
          <a:xfrm>
            <a:off x="8715802" y="11790998"/>
            <a:ext cx="70446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400">
              <a:spcBef>
                <a:spcPts val="200"/>
              </a:spcBef>
              <a:defRPr sz="37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FLOORS BEYOND</a:t>
            </a:r>
            <a:r>
              <a:rPr spc="-182"/>
              <a:t> </a:t>
            </a:r>
            <a:r>
              <a:t>EXPECTATIONS</a:t>
            </a:r>
          </a:p>
        </p:txBody>
      </p:sp>
      <p:sp>
        <p:nvSpPr>
          <p:cNvPr id="763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04981" y="9158516"/>
            <a:ext cx="21520153" cy="65087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0231" indent="-730231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22305" indent="-457189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58858" indent="-538152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3657508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Subtitle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6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438276" y="7480299"/>
            <a:ext cx="21507456" cy="1206503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722376">
              <a:lnSpc>
                <a:spcPct val="100000"/>
              </a:lnSpc>
              <a:spcBef>
                <a:spcPts val="900"/>
              </a:spcBef>
              <a:buSzTx/>
              <a:buNone/>
              <a:defRPr sz="6952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COMPANY PRESENTATION</a:t>
            </a:r>
          </a:p>
        </p:txBody>
      </p:sp>
      <p:sp>
        <p:nvSpPr>
          <p:cNvPr id="765" name="textruta 11"/>
          <p:cNvSpPr txBox="1"/>
          <p:nvPr/>
        </p:nvSpPr>
        <p:spPr>
          <a:xfrm>
            <a:off x="19150488" y="12872098"/>
            <a:ext cx="12005905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KÄHRS Wood  Oak Siena</a:t>
            </a:r>
          </a:p>
        </p:txBody>
      </p:sp>
      <p:pic>
        <p:nvPicPr>
          <p:cNvPr id="766" name="Picture 9" descr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0688" y="1076596"/>
            <a:ext cx="2124001" cy="1892973"/>
          </a:xfrm>
          <a:prstGeom prst="rect">
            <a:avLst/>
          </a:prstGeom>
          <a:ln w="12700">
            <a:miter lim="400000"/>
          </a:ln>
        </p:spPr>
      </p:pic>
      <p:sp>
        <p:nvSpPr>
          <p:cNvPr id="767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712700"/>
            <a:ext cx="5689600" cy="736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ew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09653" y="5457825"/>
            <a:ext cx="22364697" cy="901703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1135916" indent="-1135916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076300" indent="-711184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557831" indent="-837125" algn="ctr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indent="3657508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r>
              <a:t>NEW SECTION NAME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75" name="bk object 16"/>
          <p:cNvSpPr/>
          <p:nvPr/>
        </p:nvSpPr>
        <p:spPr>
          <a:xfrm>
            <a:off x="1425218" y="8210778"/>
            <a:ext cx="4037153" cy="398122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776" name="bk object 17"/>
          <p:cNvSpPr/>
          <p:nvPr/>
        </p:nvSpPr>
        <p:spPr>
          <a:xfrm>
            <a:off x="18912357" y="8210778"/>
            <a:ext cx="4037177" cy="398122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777" name="bk object 18"/>
          <p:cNvSpPr/>
          <p:nvPr/>
        </p:nvSpPr>
        <p:spPr>
          <a:xfrm>
            <a:off x="14540562" y="8210756"/>
            <a:ext cx="4037177" cy="398124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778" name="bk object 19"/>
          <p:cNvSpPr/>
          <p:nvPr/>
        </p:nvSpPr>
        <p:spPr>
          <a:xfrm>
            <a:off x="10168763" y="8210778"/>
            <a:ext cx="4037177" cy="398122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779" name="bk object 20"/>
          <p:cNvSpPr/>
          <p:nvPr/>
        </p:nvSpPr>
        <p:spPr>
          <a:xfrm>
            <a:off x="5796965" y="8210778"/>
            <a:ext cx="4037177" cy="398122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7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pic>
        <p:nvPicPr>
          <p:cNvPr id="780" name="Picture 17" descr="Picture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0688" y="2393503"/>
            <a:ext cx="2124001" cy="1892973"/>
          </a:xfrm>
          <a:prstGeom prst="rect">
            <a:avLst/>
          </a:prstGeom>
          <a:ln w="12700">
            <a:miter lim="400000"/>
          </a:ln>
        </p:spPr>
      </p:pic>
      <p:sp>
        <p:nvSpPr>
          <p:cNvPr id="781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Brödtext nivå ett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009649" y="2952000"/>
            <a:ext cx="10614026" cy="9845672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1pPr>
            <a:lvl2pPr marL="0" indent="0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2pPr>
            <a:lvl3pPr marL="883084" indent="-530668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4000">
                <a:latin typeface="Calibri"/>
                <a:ea typeface="Calibri"/>
                <a:cs typeface="Calibri"/>
                <a:sym typeface="Calibri"/>
              </a:defRPr>
            </a:lvl3pPr>
            <a:lvl4pPr marL="1318652" indent="-597946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4000">
                <a:latin typeface="Calibri"/>
                <a:ea typeface="Calibri"/>
                <a:cs typeface="Calibri"/>
                <a:sym typeface="Calibri"/>
              </a:defRPr>
            </a:lvl4pPr>
            <a:lvl5pPr marL="0" indent="3657508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Heading 2 – Open Sans 20 pt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89" name="Text Placeholder 11"/>
          <p:cNvSpPr>
            <a:spLocks noGrp="1"/>
          </p:cNvSpPr>
          <p:nvPr>
            <p:ph type="body" sz="half" idx="21" hasCustomPrompt="1"/>
          </p:nvPr>
        </p:nvSpPr>
        <p:spPr>
          <a:xfrm>
            <a:off x="12763503" y="2952750"/>
            <a:ext cx="10615422" cy="9848851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Heading 2 – Open Sans 20 pt</a:t>
            </a:r>
          </a:p>
        </p:txBody>
      </p:sp>
      <p:sp>
        <p:nvSpPr>
          <p:cNvPr id="790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1009653" y="756000"/>
            <a:ext cx="19869151" cy="861776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5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</a:t>
            </a:r>
          </a:p>
        </p:txBody>
      </p:sp>
      <p:sp>
        <p:nvSpPr>
          <p:cNvPr id="791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09653" y="756000"/>
            <a:ext cx="19869151" cy="861776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5600">
                <a:latin typeface="Calibri"/>
                <a:ea typeface="Calibri"/>
                <a:cs typeface="Calibri"/>
                <a:sym typeface="Calibri"/>
              </a:defRPr>
            </a:lvl1pPr>
            <a:lvl2pPr marL="1135916" indent="-1135916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Calibri"/>
                <a:ea typeface="Calibri"/>
                <a:cs typeface="Calibri"/>
                <a:sym typeface="Calibri"/>
              </a:defRPr>
            </a:lvl2pPr>
            <a:lvl3pPr marL="1076300" indent="-711184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Calibri"/>
                <a:ea typeface="Calibri"/>
                <a:cs typeface="Calibri"/>
                <a:sym typeface="Calibri"/>
              </a:defRPr>
            </a:lvl3pPr>
            <a:lvl4pPr marL="1557831" indent="-837125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Calibri"/>
                <a:ea typeface="Calibri"/>
                <a:cs typeface="Calibri"/>
                <a:sym typeface="Calibri"/>
              </a:defRPr>
            </a:lvl4pPr>
            <a:lvl5pPr marL="0" indent="3657508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5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99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vs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Avsnittstitel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lIns="50800" tIns="50800" rIns="50800" bIns="50800"/>
          <a:lstStyle>
            <a:lvl1pPr defTabSz="2438337">
              <a:lnSpc>
                <a:spcPct val="80000"/>
              </a:lnSpc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Avsnittstitel</a:t>
            </a:r>
          </a:p>
        </p:txBody>
      </p:sp>
      <p:sp>
        <p:nvSpPr>
          <p:cNvPr id="74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ull wid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09653" y="756000"/>
            <a:ext cx="19869151" cy="861776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5600">
                <a:latin typeface="Calibri"/>
                <a:ea typeface="Calibri"/>
                <a:cs typeface="Calibri"/>
                <a:sym typeface="Calibri"/>
              </a:defRPr>
            </a:lvl1pPr>
            <a:lvl2pPr marL="1135916" indent="-1135916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Calibri"/>
                <a:ea typeface="Calibri"/>
                <a:cs typeface="Calibri"/>
                <a:sym typeface="Calibri"/>
              </a:defRPr>
            </a:lvl2pPr>
            <a:lvl3pPr marL="1076300" indent="-711184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Calibri"/>
                <a:ea typeface="Calibri"/>
                <a:cs typeface="Calibri"/>
                <a:sym typeface="Calibri"/>
              </a:defRPr>
            </a:lvl3pPr>
            <a:lvl4pPr marL="1557831" indent="-837125" defTabSz="914400">
              <a:lnSpc>
                <a:spcPct val="100000"/>
              </a:lnSpc>
              <a:spcBef>
                <a:spcPts val="1200"/>
              </a:spcBef>
              <a:buSzPct val="100000"/>
              <a:buChar char="▪"/>
              <a:defRPr sz="5600">
                <a:latin typeface="Calibri"/>
                <a:ea typeface="Calibri"/>
                <a:cs typeface="Calibri"/>
                <a:sym typeface="Calibri"/>
              </a:defRPr>
            </a:lvl4pPr>
            <a:lvl5pPr marL="0" indent="3657508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5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07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</a:t>
            </a:r>
          </a:p>
        </p:txBody>
      </p:sp>
      <p:sp>
        <p:nvSpPr>
          <p:cNvPr id="815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as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Diabilds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51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2438337">
              <a:lnSpc>
                <a:spcPct val="80000"/>
              </a:lnSpc>
              <a:defRPr sz="8500" b="1" spc="-17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Diabilds­titel</a:t>
            </a:r>
          </a:p>
        </p:txBody>
      </p:sp>
      <p:sp>
        <p:nvSpPr>
          <p:cNvPr id="82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Diabildsundertitel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gord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Dagordning, 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2438337">
              <a:lnSpc>
                <a:spcPct val="80000"/>
              </a:lnSpc>
              <a:defRPr sz="8500" b="1" spc="-17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Dagordning, titel</a:t>
            </a:r>
          </a:p>
        </p:txBody>
      </p:sp>
      <p:sp>
        <p:nvSpPr>
          <p:cNvPr id="91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Dagordning, undertitel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2" name="Brödtext nivå ett…"/>
          <p:cNvSpPr txBox="1">
            <a:spLocks noGrp="1"/>
          </p:cNvSpPr>
          <p:nvPr>
            <p:ph type="body" idx="2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99"/>
            </a:lvl1pPr>
          </a:lstStyle>
          <a:p>
            <a:r>
              <a:t>Ämnen på dagordningen</a:t>
            </a:r>
          </a:p>
        </p:txBody>
      </p:sp>
      <p:sp>
        <p:nvSpPr>
          <p:cNvPr id="93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 txBox="1">
            <a:spLocks noGrp="1"/>
          </p:cNvSpPr>
          <p:nvPr>
            <p:ph type="title" hasCustomPrompt="1"/>
          </p:nvPr>
        </p:nvSpPr>
        <p:spPr>
          <a:xfrm>
            <a:off x="1009650" y="759495"/>
            <a:ext cx="19869151" cy="861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Title</a:t>
            </a:r>
          </a:p>
        </p:txBody>
      </p:sp>
      <p:pic>
        <p:nvPicPr>
          <p:cNvPr id="3" name="Picture 6" descr="Picture 6"/>
          <p:cNvPicPr>
            <a:picLocks noChangeAspect="1"/>
          </p:cNvPicPr>
          <p:nvPr/>
        </p:nvPicPr>
        <p:blipFill>
          <a:blip r:embed="rId7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83006" y="914400"/>
            <a:ext cx="1800001" cy="160421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5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23071683" y="12980313"/>
            <a:ext cx="302668" cy="3429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 sz="2000">
                <a:solidFill>
                  <a:srgbClr val="80808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r" defTabSz="24383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1pPr>
      <a:lvl2pPr marL="0" marR="0" indent="0" algn="r" defTabSz="24383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2pPr>
      <a:lvl3pPr marL="0" marR="0" indent="0" algn="r" defTabSz="24383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3pPr>
      <a:lvl4pPr marL="0" marR="0" indent="0" algn="r" defTabSz="24383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4pPr>
      <a:lvl5pPr marL="0" marR="0" indent="0" algn="r" defTabSz="24383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5pPr>
      <a:lvl6pPr marL="0" marR="0" indent="0" algn="r" defTabSz="24383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6pPr>
      <a:lvl7pPr marL="0" marR="0" indent="0" algn="r" defTabSz="24383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7pPr>
      <a:lvl8pPr marL="0" marR="0" indent="0" algn="r" defTabSz="24383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8pPr>
      <a:lvl9pPr marL="0" marR="0" indent="0" algn="r" defTabSz="24383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8.jpeg"/><Relationship Id="rId18" Type="http://schemas.openxmlformats.org/officeDocument/2006/relationships/image" Target="../media/image73.jpe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12" Type="http://schemas.openxmlformats.org/officeDocument/2006/relationships/image" Target="../media/image67.jpeg"/><Relationship Id="rId17" Type="http://schemas.openxmlformats.org/officeDocument/2006/relationships/image" Target="../media/image72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11" Type="http://schemas.openxmlformats.org/officeDocument/2006/relationships/image" Target="../media/image66.jpeg"/><Relationship Id="rId5" Type="http://schemas.openxmlformats.org/officeDocument/2006/relationships/image" Target="../media/image61.jpeg"/><Relationship Id="rId15" Type="http://schemas.openxmlformats.org/officeDocument/2006/relationships/image" Target="../media/image70.jpeg"/><Relationship Id="rId10" Type="http://schemas.openxmlformats.org/officeDocument/2006/relationships/image" Target="../media/image65.jpeg"/><Relationship Id="rId19" Type="http://schemas.openxmlformats.org/officeDocument/2006/relationships/image" Target="../media/image74.jpeg"/><Relationship Id="rId4" Type="http://schemas.openxmlformats.org/officeDocument/2006/relationships/image" Target="../media/image60.jpeg"/><Relationship Id="rId9" Type="http://schemas.openxmlformats.org/officeDocument/2006/relationships/image" Target="../media/image64.jpeg"/><Relationship Id="rId14" Type="http://schemas.openxmlformats.org/officeDocument/2006/relationships/image" Target="../media/image6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4.jpeg"/><Relationship Id="rId3" Type="http://schemas.openxmlformats.org/officeDocument/2006/relationships/image" Target="../media/image2.png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10" Type="http://schemas.openxmlformats.org/officeDocument/2006/relationships/image" Target="../media/image97.png"/><Relationship Id="rId4" Type="http://schemas.openxmlformats.org/officeDocument/2006/relationships/image" Target="../media/image92.jpeg"/><Relationship Id="rId9" Type="http://schemas.openxmlformats.org/officeDocument/2006/relationships/image" Target="../media/image9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openxmlformats.org/officeDocument/2006/relationships/image" Target="../media/image109.jpe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png"/><Relationship Id="rId5" Type="http://schemas.openxmlformats.org/officeDocument/2006/relationships/image" Target="../media/image120.jpe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png"/><Relationship Id="rId5" Type="http://schemas.openxmlformats.org/officeDocument/2006/relationships/image" Target="../media/image123.jpe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5" Type="http://schemas.openxmlformats.org/officeDocument/2006/relationships/image" Target="../media/image126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5" Type="http://schemas.openxmlformats.org/officeDocument/2006/relationships/image" Target="../media/image129.jpe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5" Type="http://schemas.openxmlformats.org/officeDocument/2006/relationships/image" Target="../media/image2.png"/><Relationship Id="rId4" Type="http://schemas.openxmlformats.org/officeDocument/2006/relationships/image" Target="../media/image1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" name="AdobeStock_387759068_SVV.jpeg" descr="AdobeStock_387759068_SVV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937" y="-32031"/>
            <a:ext cx="24384007" cy="13780062"/>
          </a:xfrm>
          <a:prstGeom prst="rect">
            <a:avLst/>
          </a:prstGeom>
          <a:ln w="12700">
            <a:miter lim="400000"/>
          </a:ln>
        </p:spPr>
      </p:pic>
      <p:sp>
        <p:nvSpPr>
          <p:cNvPr id="825" name="KÄHRS LIFEWOOD"/>
          <p:cNvSpPr txBox="1"/>
          <p:nvPr/>
        </p:nvSpPr>
        <p:spPr>
          <a:xfrm>
            <a:off x="8759831" y="10756900"/>
            <a:ext cx="6864338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9500" b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KÄHRS LIFE</a:t>
            </a:r>
          </a:p>
        </p:txBody>
      </p:sp>
      <p:sp>
        <p:nvSpPr>
          <p:cNvPr id="826" name="INTRODUCING"/>
          <p:cNvSpPr txBox="1"/>
          <p:nvPr/>
        </p:nvSpPr>
        <p:spPr>
          <a:xfrm>
            <a:off x="10265363" y="10199633"/>
            <a:ext cx="4406656" cy="733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100" b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ru-RU" dirty="0"/>
              <a:t>ПРЕДСТАВЛЯЕМ</a:t>
            </a:r>
            <a:endParaRPr dirty="0"/>
          </a:p>
        </p:txBody>
      </p:sp>
      <p:pic>
        <p:nvPicPr>
          <p:cNvPr id="827" name="A picture containing drawing, foodDescription automatically generated" descr="A picture containing drawing, foodDescription automatically generate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5922" y="687599"/>
            <a:ext cx="1781729" cy="15868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10 new colors in three versions"/>
          <p:cNvSpPr txBox="1"/>
          <p:nvPr/>
        </p:nvSpPr>
        <p:spPr>
          <a:xfrm>
            <a:off x="991195" y="1582588"/>
            <a:ext cx="7126486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500" cap="all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KÄHRS LIFE</a:t>
            </a:r>
          </a:p>
          <a:p>
            <a:pPr algn="l" defTabSz="457200">
              <a:defRPr sz="3500" cap="all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ru-RU" dirty="0"/>
              <a:t>ИДЕАЛЬНЫЙ КОМФОРТ</a:t>
            </a:r>
            <a:endParaRPr dirty="0"/>
          </a:p>
        </p:txBody>
      </p:sp>
      <p:sp>
        <p:nvSpPr>
          <p:cNvPr id="896" name="Rectangle 1"/>
          <p:cNvSpPr txBox="1"/>
          <p:nvPr/>
        </p:nvSpPr>
        <p:spPr>
          <a:xfrm>
            <a:off x="942494" y="4983479"/>
            <a:ext cx="6043522" cy="4185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l" defTabSz="914400">
              <a:spcBef>
                <a:spcPts val="600"/>
              </a:spcBef>
              <a:defRPr sz="35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ru-RU" dirty="0"/>
              <a:t>Настоящий комфорт</a:t>
            </a:r>
            <a:endParaRPr dirty="0"/>
          </a:p>
          <a:p>
            <a:pPr marL="171450" indent="-171450" algn="l" defTabSz="914400">
              <a:spcBef>
                <a:spcPts val="600"/>
              </a:spcBef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ru-RU" dirty="0"/>
              <a:t>Климатическая стабильность при изменении температуры и уровня влажности в помещении</a:t>
            </a:r>
            <a:endParaRPr dirty="0"/>
          </a:p>
          <a:p>
            <a:pPr marL="171450" indent="-171450" algn="l" defTabSz="914400">
              <a:spcBef>
                <a:spcPts val="600"/>
              </a:spcBef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ru-RU" dirty="0"/>
              <a:t>Подходит для установки с системами теплого пола, рядом с большими окнами, а также около камина благодаря высокой стабильности</a:t>
            </a:r>
            <a:endParaRPr dirty="0"/>
          </a:p>
          <a:p>
            <a:pPr marL="171450" indent="-171450" algn="l" defTabSz="914400">
              <a:spcBef>
                <a:spcPts val="600"/>
              </a:spcBef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ru-RU" dirty="0"/>
              <a:t>Настоящая древесина к которой приятно прикасаться</a:t>
            </a:r>
            <a:endParaRPr dirty="0"/>
          </a:p>
        </p:txBody>
      </p:sp>
      <p:pic>
        <p:nvPicPr>
          <p:cNvPr id="897" name="3Z5A8131.jpg" descr="3Z5A813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7962" y="798495"/>
            <a:ext cx="8203374" cy="5467580"/>
          </a:xfrm>
          <a:prstGeom prst="rect">
            <a:avLst/>
          </a:prstGeom>
          <a:ln w="139700" cap="sq">
            <a:solidFill>
              <a:srgbClr val="FFFFFF"/>
            </a:solidFill>
            <a:miter/>
          </a:ln>
        </p:spPr>
      </p:pic>
      <p:pic>
        <p:nvPicPr>
          <p:cNvPr id="898" name="3Z5A7093.jpg" descr="3Z5A709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399988" y="5226208"/>
            <a:ext cx="10160246" cy="7559935"/>
          </a:xfrm>
          <a:prstGeom prst="rect">
            <a:avLst/>
          </a:prstGeom>
          <a:ln w="139700" cap="sq">
            <a:solidFill>
              <a:srgbClr val="FFFFFF"/>
            </a:solidFill>
            <a:miter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10 new colors in three versions"/>
          <p:cNvSpPr txBox="1"/>
          <p:nvPr/>
        </p:nvSpPr>
        <p:spPr>
          <a:xfrm>
            <a:off x="991195" y="1582588"/>
            <a:ext cx="7126486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500" cap="all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KÄHRS LIFE</a:t>
            </a:r>
          </a:p>
          <a:p>
            <a:pPr algn="l" defTabSz="457200">
              <a:defRPr sz="3500" cap="all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ru-RU" dirty="0"/>
              <a:t>ИДЕАЛЕН ДЛЯ РЕМОНТА</a:t>
            </a:r>
            <a:endParaRPr dirty="0"/>
          </a:p>
        </p:txBody>
      </p:sp>
      <p:pic>
        <p:nvPicPr>
          <p:cNvPr id="903" name="Bureaux_House_Howard_28.jpg" descr="Bureaux_House_Howard_2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6661" y="-16542"/>
            <a:ext cx="9722736" cy="13749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904" name="Bureaux_House_Howard_29.jpg" descr="Bureaux_House_Howard_2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7381" y="927165"/>
            <a:ext cx="6651736" cy="9406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905" name="5_Butterscotch_LTCLRW3007_118.jpg" descr="5_Butterscotch_LTCLRW3007_118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696690" y="-3"/>
            <a:ext cx="9702679" cy="13716007"/>
          </a:xfrm>
          <a:prstGeom prst="rect">
            <a:avLst/>
          </a:prstGeom>
          <a:ln w="12700">
            <a:miter lim="400000"/>
          </a:ln>
        </p:spPr>
      </p:pic>
      <p:pic>
        <p:nvPicPr>
          <p:cNvPr id="906" name="Earl_Grey_Narrow_1-strip_LTCLRW3006-118.jpg" descr="Earl_Grey_Narrow_1-strip_LTCLRW3006-118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21562" y="929254"/>
            <a:ext cx="6643375" cy="9393588"/>
          </a:xfrm>
          <a:prstGeom prst="rect">
            <a:avLst/>
          </a:prstGeom>
          <a:ln w="76200">
            <a:solidFill>
              <a:srgbClr val="FFFFFF"/>
            </a:solidFill>
            <a:miter lim="400000"/>
          </a:ln>
        </p:spPr>
      </p:pic>
      <p:sp>
        <p:nvSpPr>
          <p:cNvPr id="907" name="Rectangle 3"/>
          <p:cNvSpPr txBox="1"/>
          <p:nvPr/>
        </p:nvSpPr>
        <p:spPr>
          <a:xfrm>
            <a:off x="1016367" y="4253324"/>
            <a:ext cx="7403733" cy="3877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l" defTabSz="914400">
              <a:spcBef>
                <a:spcPts val="600"/>
              </a:spcBef>
              <a:defRPr sz="34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ru-RU" dirty="0"/>
              <a:t>По-настоящему легкий ремонт</a:t>
            </a:r>
            <a:endParaRPr dirty="0"/>
          </a:p>
          <a:p>
            <a:pPr marL="285750" indent="-285750" algn="l" defTabSz="914400">
              <a:spcBef>
                <a:spcPts val="600"/>
              </a:spcBef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ru-RU" dirty="0"/>
              <a:t>Может укладываться поверх существующего напольного покрытия</a:t>
            </a:r>
            <a:r>
              <a:rPr dirty="0"/>
              <a:t>*</a:t>
            </a:r>
          </a:p>
          <a:p>
            <a:pPr marL="285750" indent="-285750" algn="l" defTabSz="914400">
              <a:spcBef>
                <a:spcPts val="600"/>
              </a:spcBef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ru-RU" dirty="0"/>
              <a:t>Этот </a:t>
            </a:r>
            <a:r>
              <a:rPr dirty="0"/>
              <a:t>7 </a:t>
            </a:r>
            <a:r>
              <a:rPr lang="ru-RU" dirty="0"/>
              <a:t>мм</a:t>
            </a:r>
            <a:r>
              <a:rPr dirty="0"/>
              <a:t> </a:t>
            </a:r>
            <a:r>
              <a:rPr lang="ru-RU" dirty="0"/>
              <a:t>пол</a:t>
            </a:r>
            <a:r>
              <a:rPr dirty="0"/>
              <a:t> </a:t>
            </a:r>
            <a:r>
              <a:rPr lang="ru-RU" dirty="0"/>
              <a:t>легко использовать с уже имеющимися порогами и дверьми</a:t>
            </a:r>
            <a:endParaRPr dirty="0"/>
          </a:p>
          <a:p>
            <a:pPr marL="285750" indent="-285750" algn="l" defTabSz="914400">
              <a:spcBef>
                <a:spcPts val="600"/>
              </a:spcBef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ru-RU" dirty="0"/>
              <a:t>Быстрая и легкая укладка благодаря замковой системе </a:t>
            </a:r>
            <a:r>
              <a:rPr dirty="0"/>
              <a:t>5</a:t>
            </a:r>
            <a:r>
              <a:rPr lang="en-US" dirty="0"/>
              <a:t>G</a:t>
            </a:r>
            <a:endParaRPr dirty="0"/>
          </a:p>
          <a:p>
            <a:pPr marL="285750" indent="-285750" algn="l" defTabSz="914400">
              <a:spcBef>
                <a:spcPts val="600"/>
              </a:spcBef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ru-RU" dirty="0">
                <a:sym typeface="Open Sans"/>
              </a:rPr>
              <a:t>Простой в использовании благодаря небольшому весу и удобному формату </a:t>
            </a:r>
            <a:endParaRPr dirty="0"/>
          </a:p>
        </p:txBody>
      </p:sp>
      <p:sp>
        <p:nvSpPr>
          <p:cNvPr id="908" name="Rectangle 5"/>
          <p:cNvSpPr txBox="1"/>
          <p:nvPr/>
        </p:nvSpPr>
        <p:spPr>
          <a:xfrm>
            <a:off x="1376552" y="8393493"/>
            <a:ext cx="4898133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* </a:t>
            </a:r>
            <a:r>
              <a:rPr lang="ru-RU" dirty="0"/>
              <a:t>Если соблюдены требования по укладке</a:t>
            </a:r>
            <a:r>
              <a:rPr dirty="0"/>
              <a:t> Kährs</a:t>
            </a:r>
          </a:p>
        </p:txBody>
      </p:sp>
      <p:sp>
        <p:nvSpPr>
          <p:cNvPr id="909" name="TextBox 8"/>
          <p:cNvSpPr txBox="1"/>
          <p:nvPr/>
        </p:nvSpPr>
        <p:spPr>
          <a:xfrm>
            <a:off x="20387890" y="13251989"/>
            <a:ext cx="388535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Life Collection, Butterscotch wide</a:t>
            </a:r>
          </a:p>
        </p:txBody>
      </p:sp>
      <p:sp>
        <p:nvSpPr>
          <p:cNvPr id="910" name="TextBox 9"/>
          <p:cNvSpPr txBox="1"/>
          <p:nvPr/>
        </p:nvSpPr>
        <p:spPr>
          <a:xfrm>
            <a:off x="11873464" y="9864249"/>
            <a:ext cx="3449787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Life Collection, Earl Grey wide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5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Rektangel"/>
          <p:cNvSpPr/>
          <p:nvPr/>
        </p:nvSpPr>
        <p:spPr>
          <a:xfrm>
            <a:off x="-37886" y="-8709"/>
            <a:ext cx="24533008" cy="1388612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915" name="3Z5A7289.jpeg" descr="3Z5A7289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364735" y="5147578"/>
            <a:ext cx="5880395" cy="3919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916" name="_J8A2854.jpeg" descr="_J8A2854.jpe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233058" y="6888181"/>
            <a:ext cx="4000929" cy="5998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917" name="_J8A2170.jpg" descr="_J8A2170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611458" y="101146"/>
            <a:ext cx="5613375" cy="6672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918" name="_J8A1688.jpg" descr="_J8A1688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944073" y="6893118"/>
            <a:ext cx="2173340" cy="2666622"/>
          </a:xfrm>
          <a:prstGeom prst="rect">
            <a:avLst/>
          </a:prstGeom>
          <a:ln w="12700">
            <a:miter lim="400000"/>
          </a:ln>
        </p:spPr>
      </p:pic>
      <p:sp>
        <p:nvSpPr>
          <p:cNvPr id="919" name="NEW range of wood flooring"/>
          <p:cNvSpPr txBox="1"/>
          <p:nvPr/>
        </p:nvSpPr>
        <p:spPr>
          <a:xfrm>
            <a:off x="991195" y="1586586"/>
            <a:ext cx="10360661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3500" cap="all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KÄHRS LIFE</a:t>
            </a:r>
          </a:p>
          <a:p>
            <a:pPr algn="l" defTabSz="457200">
              <a:defRPr sz="3500" cap="all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ru-RU" dirty="0"/>
              <a:t>НОВЫЙ АССОРТИМЕНТ ДЕРЕВЯННЫХ ПОЛОВ</a:t>
            </a:r>
            <a:endParaRPr dirty="0"/>
          </a:p>
        </p:txBody>
      </p:sp>
      <p:sp>
        <p:nvSpPr>
          <p:cNvPr id="920" name="6 reasons to choose Kährs Life…"/>
          <p:cNvSpPr txBox="1">
            <a:spLocks noGrp="1"/>
          </p:cNvSpPr>
          <p:nvPr>
            <p:ph type="body" sz="half" idx="1"/>
          </p:nvPr>
        </p:nvSpPr>
        <p:spPr>
          <a:xfrm>
            <a:off x="1005851" y="4406662"/>
            <a:ext cx="10440713" cy="7319901"/>
          </a:xfrm>
          <a:prstGeom prst="rect">
            <a:avLst/>
          </a:prstGeom>
        </p:spPr>
        <p:txBody>
          <a:bodyPr lIns="0" tIns="0" rIns="0" bIns="0">
            <a:normAutofit fontScale="92500"/>
          </a:bodyPr>
          <a:lstStyle/>
          <a:p>
            <a:pPr defTabSz="457189">
              <a:lnSpc>
                <a:spcPct val="80000"/>
              </a:lnSpc>
              <a:spcBef>
                <a:spcPts val="600"/>
              </a:spcBef>
              <a:defRPr sz="37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6 </a:t>
            </a:r>
            <a:r>
              <a:rPr lang="ru-RU" dirty="0"/>
              <a:t>причин полюбить</a:t>
            </a:r>
            <a:r>
              <a:rPr dirty="0"/>
              <a:t> Kährs Life</a:t>
            </a:r>
          </a:p>
          <a:p>
            <a:pPr defTabSz="457189">
              <a:lnSpc>
                <a:spcPct val="80000"/>
              </a:lnSpc>
              <a:spcBef>
                <a:spcPts val="600"/>
              </a:spcBef>
              <a:defRPr sz="3700" b="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dirty="0"/>
          </a:p>
          <a:p>
            <a:pPr marL="228600" indent="-228600" defTabSz="457189">
              <a:lnSpc>
                <a:spcPct val="120000"/>
              </a:lnSpc>
              <a:spcBef>
                <a:spcPts val="600"/>
              </a:spcBef>
              <a:buSzPct val="100000"/>
              <a:buAutoNum type="arabicPeriod"/>
              <a:defRPr sz="3700" b="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 </a:t>
            </a:r>
            <a:r>
              <a:rPr lang="ru-RU" dirty="0"/>
              <a:t>Деревянные полы для повседневной жизни</a:t>
            </a:r>
            <a:endParaRPr dirty="0"/>
          </a:p>
          <a:p>
            <a:pPr marL="228600" indent="-228600" defTabSz="457189">
              <a:lnSpc>
                <a:spcPct val="120000"/>
              </a:lnSpc>
              <a:spcBef>
                <a:spcPts val="600"/>
              </a:spcBef>
              <a:buSzPct val="100000"/>
              <a:buAutoNum type="arabicPeriod"/>
              <a:defRPr sz="3700" b="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 </a:t>
            </a:r>
            <a:r>
              <a:rPr lang="ru-RU" dirty="0"/>
              <a:t>Класс </a:t>
            </a:r>
            <a:r>
              <a:rPr dirty="0"/>
              <a:t>33 </a:t>
            </a:r>
            <a:r>
              <a:rPr lang="ru-RU" dirty="0"/>
              <a:t>–</a:t>
            </a:r>
            <a:r>
              <a:rPr dirty="0"/>
              <a:t> </a:t>
            </a:r>
            <a:r>
              <a:rPr lang="ru-RU" dirty="0"/>
              <a:t>подходит для коммерческого использования</a:t>
            </a:r>
            <a:endParaRPr dirty="0"/>
          </a:p>
          <a:p>
            <a:pPr marL="228600" indent="-228600" defTabSz="457189">
              <a:lnSpc>
                <a:spcPct val="120000"/>
              </a:lnSpc>
              <a:spcBef>
                <a:spcPts val="600"/>
              </a:spcBef>
              <a:buSzPct val="100000"/>
              <a:buFontTx/>
              <a:buAutoNum type="arabicPeriod"/>
              <a:defRPr sz="3700" b="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dirty="0"/>
              <a:t> Быстрая и легкая укладка благодаря замковой системой 5</a:t>
            </a:r>
            <a:r>
              <a:rPr lang="en-US" dirty="0"/>
              <a:t>G.</a:t>
            </a:r>
            <a:r>
              <a:rPr lang="ru-RU" dirty="0"/>
              <a:t> Можно укладывать плавающим способом или приклеить к основанию. </a:t>
            </a:r>
          </a:p>
          <a:p>
            <a:pPr marL="228600" indent="-228600" defTabSz="457189">
              <a:lnSpc>
                <a:spcPct val="120000"/>
              </a:lnSpc>
              <a:spcBef>
                <a:spcPts val="600"/>
              </a:spcBef>
              <a:buSzPct val="100000"/>
              <a:buFontTx/>
              <a:buAutoNum type="arabicPeriod"/>
              <a:defRPr sz="3700" b="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dirty="0"/>
              <a:t> </a:t>
            </a:r>
            <a:r>
              <a:rPr lang="en-US" dirty="0"/>
              <a:t>15 </a:t>
            </a:r>
            <a:r>
              <a:rPr lang="ru-RU" dirty="0"/>
              <a:t>лет гарантии</a:t>
            </a:r>
            <a:endParaRPr lang="en-US" dirty="0"/>
          </a:p>
          <a:p>
            <a:pPr marL="228600" indent="-228600" defTabSz="457200">
              <a:lnSpc>
                <a:spcPct val="120000"/>
              </a:lnSpc>
              <a:spcBef>
                <a:spcPts val="600"/>
              </a:spcBef>
              <a:buSzPct val="100000"/>
              <a:buAutoNum type="arabicPeriod"/>
              <a:defRPr sz="3700" b="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 </a:t>
            </a:r>
            <a:r>
              <a:rPr lang="ru-RU" dirty="0"/>
              <a:t>Идеальный выбор для ремонта</a:t>
            </a:r>
            <a:endParaRPr dirty="0"/>
          </a:p>
          <a:p>
            <a:pPr marL="228600" indent="-228600" defTabSz="457200">
              <a:lnSpc>
                <a:spcPct val="120000"/>
              </a:lnSpc>
              <a:spcBef>
                <a:spcPts val="600"/>
              </a:spcBef>
              <a:buSzPct val="100000"/>
              <a:buAutoNum type="arabicPeriod"/>
              <a:defRPr sz="3700" b="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 10 </a:t>
            </a:r>
            <a:r>
              <a:rPr lang="ru-RU" dirty="0"/>
              <a:t>модных оттенков</a:t>
            </a:r>
            <a:endParaRPr dirty="0"/>
          </a:p>
        </p:txBody>
      </p:sp>
      <p:pic>
        <p:nvPicPr>
          <p:cNvPr id="921" name="Skiss_REAL_transp.png" descr="Skiss_REAL_transp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362169" y="685800"/>
            <a:ext cx="3988929" cy="4248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922" name="A picture containing drawing, foodDescription automatically generated" descr="A picture containing drawing, foodDescription automatically generated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5922" y="687599"/>
            <a:ext cx="1781729" cy="15868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33" name="Gruppera"/>
          <p:cNvGrpSpPr/>
          <p:nvPr/>
        </p:nvGrpSpPr>
        <p:grpSpPr>
          <a:xfrm>
            <a:off x="17362165" y="9203992"/>
            <a:ext cx="6255953" cy="1099886"/>
            <a:chOff x="0" y="-1"/>
            <a:chExt cx="6255951" cy="1099884"/>
          </a:xfrm>
        </p:grpSpPr>
        <p:pic>
          <p:nvPicPr>
            <p:cNvPr id="923" name="4.jpeg" descr="4.jpeg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385206" y="231395"/>
              <a:ext cx="1099885" cy="637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4" name="3.jpeg" descr="3.jpeg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1648141" y="231395"/>
              <a:ext cx="1099885" cy="637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5" name="10.jpeg" descr="10.jpeg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4755511" y="231395"/>
              <a:ext cx="1099885" cy="637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6" name="8.jpeg" descr="8.jpeg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4120162" y="231396"/>
              <a:ext cx="1099885" cy="6370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7" name="2.jpeg" descr="2.jpeg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1014027" y="231395"/>
              <a:ext cx="1099885" cy="637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8" name="1.jpeg" descr="1.jpeg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-231398" y="231395"/>
              <a:ext cx="1099885" cy="637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9" name="7.jpeg" descr="7.jpeg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2874443" y="231396"/>
              <a:ext cx="1099884" cy="6370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0" name="6.jpeg" descr="6.jpeg"/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3497182" y="231396"/>
              <a:ext cx="1099885" cy="6370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1" name="5A.jpeg" descr="5A.jpeg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2259749" y="231396"/>
              <a:ext cx="1099883" cy="6370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2" name="11.jpeg" descr="11.jpeg"/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5387463" y="231396"/>
              <a:ext cx="1099885" cy="6370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34" name="Cirkel"/>
          <p:cNvSpPr/>
          <p:nvPr/>
        </p:nvSpPr>
        <p:spPr>
          <a:xfrm>
            <a:off x="10500345" y="8890368"/>
            <a:ext cx="935051" cy="935051"/>
          </a:xfrm>
          <a:prstGeom prst="ellipse">
            <a:avLst/>
          </a:prstGeom>
          <a:blipFill>
            <a:blip r:embed="rId19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35" name="2"/>
          <p:cNvSpPr txBox="1"/>
          <p:nvPr/>
        </p:nvSpPr>
        <p:spPr>
          <a:xfrm>
            <a:off x="10809230" y="9065791"/>
            <a:ext cx="317277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2</a:t>
            </a:r>
          </a:p>
        </p:txBody>
      </p:sp>
      <p:sp>
        <p:nvSpPr>
          <p:cNvPr id="936" name="Cirkel"/>
          <p:cNvSpPr/>
          <p:nvPr/>
        </p:nvSpPr>
        <p:spPr>
          <a:xfrm>
            <a:off x="18313612" y="2894689"/>
            <a:ext cx="935051" cy="935051"/>
          </a:xfrm>
          <a:prstGeom prst="ellipse">
            <a:avLst/>
          </a:prstGeom>
          <a:blipFill>
            <a:blip r:embed="rId19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37" name="3"/>
          <p:cNvSpPr txBox="1"/>
          <p:nvPr/>
        </p:nvSpPr>
        <p:spPr>
          <a:xfrm>
            <a:off x="18622492" y="3070112"/>
            <a:ext cx="317278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3</a:t>
            </a:r>
          </a:p>
        </p:txBody>
      </p:sp>
      <p:sp>
        <p:nvSpPr>
          <p:cNvPr id="938" name="Cirkel"/>
          <p:cNvSpPr/>
          <p:nvPr/>
        </p:nvSpPr>
        <p:spPr>
          <a:xfrm>
            <a:off x="22751223" y="6707654"/>
            <a:ext cx="935051" cy="935051"/>
          </a:xfrm>
          <a:prstGeom prst="ellipse">
            <a:avLst/>
          </a:prstGeom>
          <a:blipFill>
            <a:blip r:embed="rId19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39" name="4"/>
          <p:cNvSpPr txBox="1"/>
          <p:nvPr/>
        </p:nvSpPr>
        <p:spPr>
          <a:xfrm>
            <a:off x="23060107" y="6883076"/>
            <a:ext cx="317277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4</a:t>
            </a:r>
          </a:p>
        </p:txBody>
      </p:sp>
      <p:sp>
        <p:nvSpPr>
          <p:cNvPr id="940" name="Cirkel"/>
          <p:cNvSpPr/>
          <p:nvPr/>
        </p:nvSpPr>
        <p:spPr>
          <a:xfrm>
            <a:off x="12719218" y="11192609"/>
            <a:ext cx="935051" cy="935051"/>
          </a:xfrm>
          <a:prstGeom prst="ellipse">
            <a:avLst/>
          </a:prstGeom>
          <a:blipFill>
            <a:blip r:embed="rId19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41" name="5"/>
          <p:cNvSpPr txBox="1"/>
          <p:nvPr/>
        </p:nvSpPr>
        <p:spPr>
          <a:xfrm>
            <a:off x="13028098" y="11368033"/>
            <a:ext cx="317278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5</a:t>
            </a:r>
          </a:p>
        </p:txBody>
      </p:sp>
      <p:sp>
        <p:nvSpPr>
          <p:cNvPr id="942" name="Cirkel"/>
          <p:cNvSpPr/>
          <p:nvPr/>
        </p:nvSpPr>
        <p:spPr>
          <a:xfrm>
            <a:off x="20022619" y="9823518"/>
            <a:ext cx="935051" cy="935051"/>
          </a:xfrm>
          <a:prstGeom prst="ellipse">
            <a:avLst/>
          </a:prstGeom>
          <a:blipFill>
            <a:blip r:embed="rId19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43" name="6"/>
          <p:cNvSpPr txBox="1"/>
          <p:nvPr/>
        </p:nvSpPr>
        <p:spPr>
          <a:xfrm>
            <a:off x="20331501" y="9998941"/>
            <a:ext cx="317277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6</a:t>
            </a:r>
          </a:p>
        </p:txBody>
      </p:sp>
      <p:sp>
        <p:nvSpPr>
          <p:cNvPr id="944" name="Cirkel"/>
          <p:cNvSpPr/>
          <p:nvPr/>
        </p:nvSpPr>
        <p:spPr>
          <a:xfrm>
            <a:off x="11351856" y="4783092"/>
            <a:ext cx="935051" cy="935051"/>
          </a:xfrm>
          <a:prstGeom prst="ellipse">
            <a:avLst/>
          </a:prstGeom>
          <a:blipFill>
            <a:blip r:embed="rId19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45" name="1"/>
          <p:cNvSpPr txBox="1"/>
          <p:nvPr/>
        </p:nvSpPr>
        <p:spPr>
          <a:xfrm>
            <a:off x="11660738" y="4958515"/>
            <a:ext cx="317278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1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Rektangel"/>
          <p:cNvSpPr/>
          <p:nvPr/>
        </p:nvSpPr>
        <p:spPr>
          <a:xfrm>
            <a:off x="-103026" y="-55710"/>
            <a:ext cx="24495598" cy="1380401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950" name="A picture containing drawing, foodDescription automatically generated" descr="A picture containing drawing, foodDescription automatically generate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5922" y="687599"/>
            <a:ext cx="1781729" cy="1586899"/>
          </a:xfrm>
          <a:prstGeom prst="rect">
            <a:avLst/>
          </a:prstGeom>
          <a:ln w="12700">
            <a:miter lim="400000"/>
          </a:ln>
        </p:spPr>
      </p:pic>
      <p:sp>
        <p:nvSpPr>
          <p:cNvPr id="951" name="10 new colors in three versions"/>
          <p:cNvSpPr txBox="1"/>
          <p:nvPr/>
        </p:nvSpPr>
        <p:spPr>
          <a:xfrm>
            <a:off x="991194" y="1569850"/>
            <a:ext cx="11020168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500" cap="all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KÄHRS LIFE</a:t>
            </a:r>
          </a:p>
          <a:p>
            <a:pPr algn="l" defTabSz="457200">
              <a:defRPr sz="3500" b="1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10 </a:t>
            </a:r>
            <a:r>
              <a:rPr lang="ru-RU" dirty="0"/>
              <a:t>модных оттенков</a:t>
            </a:r>
            <a:endParaRPr dirty="0"/>
          </a:p>
        </p:txBody>
      </p:sp>
      <p:pic>
        <p:nvPicPr>
          <p:cNvPr id="952" name="LTCLRW3001-150.jpg" descr="LTCLRW3001-15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6169" y="2762703"/>
            <a:ext cx="2052638" cy="10286432"/>
          </a:xfrm>
          <a:prstGeom prst="rect">
            <a:avLst/>
          </a:prstGeom>
          <a:ln w="12700">
            <a:miter lim="400000"/>
          </a:ln>
        </p:spPr>
      </p:pic>
      <p:pic>
        <p:nvPicPr>
          <p:cNvPr id="953" name="LTCLRW3002-150.jpg" descr="LTCLRW3002-150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41966" y="2762703"/>
            <a:ext cx="2052638" cy="10286432"/>
          </a:xfrm>
          <a:prstGeom prst="rect">
            <a:avLst/>
          </a:prstGeom>
          <a:ln w="12700">
            <a:miter lim="400000"/>
          </a:ln>
        </p:spPr>
      </p:pic>
      <p:pic>
        <p:nvPicPr>
          <p:cNvPr id="954" name="LTCLRW3003-150.jpg" descr="LTCLRW3003-150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07767" y="2762703"/>
            <a:ext cx="2052635" cy="10286432"/>
          </a:xfrm>
          <a:prstGeom prst="rect">
            <a:avLst/>
          </a:prstGeom>
          <a:ln w="12700">
            <a:miter lim="400000"/>
          </a:ln>
        </p:spPr>
      </p:pic>
      <p:pic>
        <p:nvPicPr>
          <p:cNvPr id="955" name="LTCLRW3004-150.jpg" descr="LTCLRW3004-150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73565" y="2762703"/>
            <a:ext cx="2052638" cy="10286432"/>
          </a:xfrm>
          <a:prstGeom prst="rect">
            <a:avLst/>
          </a:prstGeom>
          <a:ln w="12700">
            <a:miter lim="400000"/>
          </a:ln>
        </p:spPr>
      </p:pic>
      <p:pic>
        <p:nvPicPr>
          <p:cNvPr id="956" name="LTCLRW3005-150.jpg" descr="LTCLRW3005-150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39363" y="2762703"/>
            <a:ext cx="2052637" cy="10286432"/>
          </a:xfrm>
          <a:prstGeom prst="rect">
            <a:avLst/>
          </a:prstGeom>
          <a:ln w="12700">
            <a:miter lim="400000"/>
          </a:ln>
        </p:spPr>
      </p:pic>
      <p:pic>
        <p:nvPicPr>
          <p:cNvPr id="957" name="LTCLRW3006-150.jpg" descr="LTCLRW3006-150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670962" y="2762704"/>
            <a:ext cx="2052638" cy="10286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958" name="LTCLRW3007-150.jpg" descr="LTCLRW3007-150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403340" y="2762704"/>
            <a:ext cx="2052638" cy="10286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959" name="LTCLRW3008-150.jpg" descr="LTCLRW3008-150.jp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936761" y="2762703"/>
            <a:ext cx="2052637" cy="10286432"/>
          </a:xfrm>
          <a:prstGeom prst="rect">
            <a:avLst/>
          </a:prstGeom>
          <a:ln w="12700">
            <a:miter lim="400000"/>
          </a:ln>
        </p:spPr>
      </p:pic>
      <p:pic>
        <p:nvPicPr>
          <p:cNvPr id="960" name="LTCLRW3010-150.jpg" descr="LTCLRW3010-150.jp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202557" y="2762703"/>
            <a:ext cx="2052637" cy="10286432"/>
          </a:xfrm>
          <a:prstGeom prst="rect">
            <a:avLst/>
          </a:prstGeom>
          <a:ln w="12700">
            <a:miter lim="400000"/>
          </a:ln>
        </p:spPr>
      </p:pic>
      <p:pic>
        <p:nvPicPr>
          <p:cNvPr id="961" name="LTCLRW3011-150.jpg" descr="LTCLRW3011-150.jp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468356" y="2762705"/>
            <a:ext cx="2052638" cy="10286428"/>
          </a:xfrm>
          <a:prstGeom prst="rect">
            <a:avLst/>
          </a:prstGeom>
          <a:ln w="12700">
            <a:miter lim="400000"/>
          </a:ln>
        </p:spPr>
      </p:pic>
      <p:sp>
        <p:nvSpPr>
          <p:cNvPr id="962" name="Coconut Cream"/>
          <p:cNvSpPr txBox="1"/>
          <p:nvPr/>
        </p:nvSpPr>
        <p:spPr>
          <a:xfrm>
            <a:off x="1063702" y="12183581"/>
            <a:ext cx="2077643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 cap="all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Coconut Cream</a:t>
            </a:r>
          </a:p>
        </p:txBody>
      </p:sp>
      <p:sp>
        <p:nvSpPr>
          <p:cNvPr id="963" name="Light Suede"/>
          <p:cNvSpPr txBox="1"/>
          <p:nvPr/>
        </p:nvSpPr>
        <p:spPr>
          <a:xfrm>
            <a:off x="3588106" y="12183581"/>
            <a:ext cx="1569018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 cap="all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Light Suede</a:t>
            </a:r>
          </a:p>
        </p:txBody>
      </p:sp>
      <p:sp>
        <p:nvSpPr>
          <p:cNvPr id="964" name="Whole Grain"/>
          <p:cNvSpPr txBox="1"/>
          <p:nvPr/>
        </p:nvSpPr>
        <p:spPr>
          <a:xfrm>
            <a:off x="8052299" y="12183581"/>
            <a:ext cx="169520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 cap="all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Whole Grain</a:t>
            </a:r>
          </a:p>
        </p:txBody>
      </p:sp>
      <p:sp>
        <p:nvSpPr>
          <p:cNvPr id="965" name="Pure Oak"/>
          <p:cNvSpPr txBox="1"/>
          <p:nvPr/>
        </p:nvSpPr>
        <p:spPr>
          <a:xfrm>
            <a:off x="6019170" y="12183581"/>
            <a:ext cx="122594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 cap="all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Pure Oak</a:t>
            </a:r>
          </a:p>
        </p:txBody>
      </p:sp>
      <p:sp>
        <p:nvSpPr>
          <p:cNvPr id="966" name="Driftwood"/>
          <p:cNvSpPr txBox="1"/>
          <p:nvPr/>
        </p:nvSpPr>
        <p:spPr>
          <a:xfrm>
            <a:off x="10425600" y="12183581"/>
            <a:ext cx="1480205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 cap="all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Driftwood</a:t>
            </a:r>
          </a:p>
        </p:txBody>
      </p:sp>
      <p:sp>
        <p:nvSpPr>
          <p:cNvPr id="967" name="Earl Grey"/>
          <p:cNvSpPr txBox="1"/>
          <p:nvPr/>
        </p:nvSpPr>
        <p:spPr>
          <a:xfrm>
            <a:off x="15049709" y="12183581"/>
            <a:ext cx="1293322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 cap="all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Earl Grey</a:t>
            </a:r>
          </a:p>
        </p:txBody>
      </p:sp>
      <p:sp>
        <p:nvSpPr>
          <p:cNvPr id="968" name="Butterscotch"/>
          <p:cNvSpPr txBox="1"/>
          <p:nvPr/>
        </p:nvSpPr>
        <p:spPr>
          <a:xfrm>
            <a:off x="12482962" y="12183581"/>
            <a:ext cx="1899120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 cap="all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Butterscotch</a:t>
            </a:r>
          </a:p>
        </p:txBody>
      </p:sp>
      <p:sp>
        <p:nvSpPr>
          <p:cNvPr id="969" name="Faded Black"/>
          <p:cNvSpPr txBox="1"/>
          <p:nvPr/>
        </p:nvSpPr>
        <p:spPr>
          <a:xfrm>
            <a:off x="17160273" y="12183581"/>
            <a:ext cx="160815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 cap="all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Faded Black</a:t>
            </a:r>
          </a:p>
        </p:txBody>
      </p:sp>
      <p:sp>
        <p:nvSpPr>
          <p:cNvPr id="970" name="Pure Walnut"/>
          <p:cNvSpPr txBox="1"/>
          <p:nvPr/>
        </p:nvSpPr>
        <p:spPr>
          <a:xfrm>
            <a:off x="19375434" y="12183581"/>
            <a:ext cx="1706924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 cap="all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Pure Walnut</a:t>
            </a:r>
          </a:p>
        </p:txBody>
      </p:sp>
      <p:sp>
        <p:nvSpPr>
          <p:cNvPr id="971" name="Cocoa Bean"/>
          <p:cNvSpPr txBox="1"/>
          <p:nvPr/>
        </p:nvSpPr>
        <p:spPr>
          <a:xfrm>
            <a:off x="21710073" y="12183581"/>
            <a:ext cx="1570307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 cap="all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Cocoa Bean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Rektangel"/>
          <p:cNvSpPr/>
          <p:nvPr/>
        </p:nvSpPr>
        <p:spPr>
          <a:xfrm>
            <a:off x="-103026" y="-55710"/>
            <a:ext cx="24495598" cy="1380401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76" name="The launch will include 10 new modern colors,  ten wide 1-stip, two narrow 1-strip and three 2-strip floors"/>
          <p:cNvSpPr txBox="1"/>
          <p:nvPr/>
        </p:nvSpPr>
        <p:spPr>
          <a:xfrm>
            <a:off x="1057535" y="4110105"/>
            <a:ext cx="4940930" cy="2844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indent="12700" algn="l" defTabSz="914400">
              <a:spcBef>
                <a:spcPts val="100"/>
              </a:spcBef>
              <a:defRPr sz="2900" spc="-161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dirty="0"/>
              <a:t>10 современных  оттенков</a:t>
            </a:r>
          </a:p>
          <a:p>
            <a:pPr indent="12700" algn="l" defTabSz="914400">
              <a:spcBef>
                <a:spcPts val="100"/>
              </a:spcBef>
              <a:defRPr sz="2900" spc="-161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dirty="0"/>
              <a:t>в 3 форматах</a:t>
            </a:r>
            <a:endParaRPr dirty="0"/>
          </a:p>
          <a:p>
            <a:pPr indent="12700" algn="l" defTabSz="914400">
              <a:spcBef>
                <a:spcPts val="100"/>
              </a:spcBef>
              <a:defRPr sz="2900" spc="-161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dirty="0"/>
          </a:p>
          <a:p>
            <a:pPr marL="457200" indent="-457200" algn="l" defTabSz="914400">
              <a:spcBef>
                <a:spcPts val="100"/>
              </a:spcBef>
              <a:buSzPct val="100000"/>
              <a:buFont typeface="Arial"/>
              <a:buChar char="•"/>
              <a:defRPr sz="2900" spc="-161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1-</a:t>
            </a:r>
            <a:r>
              <a:rPr lang="ru-RU" dirty="0"/>
              <a:t>полосный широкий</a:t>
            </a:r>
            <a:endParaRPr dirty="0"/>
          </a:p>
          <a:p>
            <a:pPr marL="457200" indent="-457200" algn="l" defTabSz="914400">
              <a:spcBef>
                <a:spcPts val="100"/>
              </a:spcBef>
              <a:buSzPct val="100000"/>
              <a:buFont typeface="Arial"/>
              <a:buChar char="•"/>
              <a:defRPr sz="2900" spc="-161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1-</a:t>
            </a:r>
            <a:r>
              <a:rPr lang="ru-RU" dirty="0"/>
              <a:t>полосный узкий</a:t>
            </a:r>
            <a:endParaRPr dirty="0"/>
          </a:p>
          <a:p>
            <a:pPr marL="457200" indent="-457200" algn="l" defTabSz="914400">
              <a:spcBef>
                <a:spcPts val="100"/>
              </a:spcBef>
              <a:buSzPct val="100000"/>
              <a:buFont typeface="Arial"/>
              <a:buChar char="•"/>
              <a:defRPr sz="2900" spc="-161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2-</a:t>
            </a:r>
            <a:r>
              <a:rPr lang="ru-RU" dirty="0"/>
              <a:t>полосный</a:t>
            </a:r>
            <a:endParaRPr dirty="0"/>
          </a:p>
        </p:txBody>
      </p:sp>
      <p:sp>
        <p:nvSpPr>
          <p:cNvPr id="977" name="10 new colors in three versions"/>
          <p:cNvSpPr txBox="1"/>
          <p:nvPr/>
        </p:nvSpPr>
        <p:spPr>
          <a:xfrm>
            <a:off x="991195" y="1478186"/>
            <a:ext cx="7126486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500" cap="all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KÄHRS LIFE</a:t>
            </a:r>
          </a:p>
          <a:p>
            <a:pPr algn="l" defTabSz="457200">
              <a:defRPr sz="3500" cap="all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ru-RU" dirty="0"/>
              <a:t>В 3 ФОРМАТАХ</a:t>
            </a:r>
            <a:endParaRPr dirty="0"/>
          </a:p>
        </p:txBody>
      </p:sp>
      <p:graphicFrame>
        <p:nvGraphicFramePr>
          <p:cNvPr id="978" name="Tabell"/>
          <p:cNvGraphicFramePr/>
          <p:nvPr>
            <p:extLst>
              <p:ext uri="{D42A27DB-BD31-4B8C-83A1-F6EECF244321}">
                <p14:modId xmlns:p14="http://schemas.microsoft.com/office/powerpoint/2010/main" val="26254408"/>
              </p:ext>
            </p:extLst>
          </p:nvPr>
        </p:nvGraphicFramePr>
        <p:xfrm>
          <a:off x="13101110" y="8009866"/>
          <a:ext cx="10234376" cy="4680088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5585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766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8194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17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68584"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FFFFFF"/>
                          </a:solidFill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T w="1270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600"/>
                        </a:spcBef>
                        <a:defRPr sz="1800"/>
                      </a:pPr>
                      <a:r>
                        <a:rPr sz="2000" dirty="0">
                          <a:solidFill>
                            <a:srgbClr val="FFFFFF"/>
                          </a:solidFill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1-</a:t>
                      </a:r>
                      <a:r>
                        <a:rPr lang="ru-RU" sz="2000" dirty="0">
                          <a:solidFill>
                            <a:srgbClr val="FFFFFF"/>
                          </a:solidFill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полосный широкий</a:t>
                      </a:r>
                      <a:endParaRPr sz="2000" dirty="0">
                        <a:solidFill>
                          <a:srgbClr val="FFFFFF"/>
                        </a:solidFill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600"/>
                        </a:spcBef>
                        <a:defRPr sz="1800"/>
                      </a:pPr>
                      <a:r>
                        <a:rPr sz="2000" dirty="0">
                          <a:solidFill>
                            <a:srgbClr val="FFFFFF"/>
                          </a:solidFill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1-</a:t>
                      </a:r>
                      <a:r>
                        <a:rPr lang="ru-RU" sz="2000" dirty="0">
                          <a:solidFill>
                            <a:srgbClr val="FFFFFF"/>
                          </a:solidFill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полосный узкий</a:t>
                      </a:r>
                      <a:r>
                        <a:rPr sz="2000" dirty="0">
                          <a:solidFill>
                            <a:srgbClr val="FFFFFF"/>
                          </a:solidFill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 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600"/>
                        </a:spcBef>
                        <a:defRPr sz="1800"/>
                      </a:pPr>
                      <a:r>
                        <a:rPr sz="2000" dirty="0">
                          <a:solidFill>
                            <a:srgbClr val="FFFFFF"/>
                          </a:solidFill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2-</a:t>
                      </a:r>
                      <a:r>
                        <a:rPr lang="ru-RU" sz="2000" dirty="0">
                          <a:solidFill>
                            <a:srgbClr val="FFFFFF"/>
                          </a:solidFill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полосный</a:t>
                      </a:r>
                      <a:r>
                        <a:rPr sz="2000" dirty="0">
                          <a:solidFill>
                            <a:srgbClr val="FFFFFF"/>
                          </a:solidFill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 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lnT w="12700"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8584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ru-RU" sz="2000" dirty="0">
                          <a:solidFill>
                            <a:srgbClr val="FFFFFF"/>
                          </a:solidFill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Размер</a:t>
                      </a:r>
                      <a:endParaRPr sz="2000" dirty="0">
                        <a:solidFill>
                          <a:srgbClr val="FFFFFF"/>
                        </a:solidFill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600"/>
                        </a:spcBef>
                        <a:defRPr sz="1800"/>
                      </a:pPr>
                      <a:r>
                        <a:rPr sz="2000" dirty="0">
                          <a:solidFill>
                            <a:srgbClr val="FFFFFF"/>
                          </a:solidFill>
                          <a:latin typeface="Open Sans Light"/>
                          <a:ea typeface="Open Sans Light"/>
                          <a:cs typeface="Open Sans Light"/>
                        </a:rPr>
                        <a:t>1810 x 150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600"/>
                        </a:spcBef>
                        <a:defRPr sz="1800"/>
                      </a:pPr>
                      <a:r>
                        <a:rPr sz="2000" dirty="0">
                          <a:solidFill>
                            <a:srgbClr val="FFFFFF"/>
                          </a:solidFill>
                          <a:latin typeface="Open Sans Light"/>
                          <a:ea typeface="Open Sans Light"/>
                          <a:cs typeface="Open Sans Light"/>
                        </a:rPr>
                        <a:t>1225 x 118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spcBef>
                          <a:spcPts val="600"/>
                        </a:spcBef>
                        <a:defRPr sz="1800"/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Open Sans Light"/>
                          <a:ea typeface="Open Sans Light"/>
                          <a:cs typeface="Open Sans Light"/>
                        </a:rPr>
                        <a:t>1225 x 193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8584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ru-RU" sz="2000" dirty="0">
                          <a:solidFill>
                            <a:srgbClr val="FFFFFF"/>
                          </a:solidFill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Толщина</a:t>
                      </a:r>
                      <a:endParaRPr sz="2000" dirty="0">
                        <a:solidFill>
                          <a:srgbClr val="FFFFFF"/>
                        </a:solidFill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 dirty="0">
                          <a:solidFill>
                            <a:srgbClr val="FFFFFF"/>
                          </a:solidFill>
                          <a:latin typeface="Open Sans Light"/>
                          <a:ea typeface="Open Sans Light"/>
                          <a:cs typeface="Open Sans Light"/>
                        </a:rPr>
                        <a:t>7</a:t>
                      </a:r>
                      <a:r>
                        <a:rPr lang="ru-RU" sz="2000" dirty="0">
                          <a:solidFill>
                            <a:srgbClr val="FFFFFF"/>
                          </a:solidFill>
                          <a:latin typeface="Open Sans Light"/>
                          <a:ea typeface="Open Sans Light"/>
                          <a:cs typeface="Open Sans Light"/>
                        </a:rPr>
                        <a:t> мм</a:t>
                      </a:r>
                      <a:endParaRPr sz="2000" dirty="0">
                        <a:solidFill>
                          <a:srgbClr val="FFFFFF"/>
                        </a:solidFill>
                        <a:latin typeface="Open Sans Light"/>
                        <a:ea typeface="Open Sans Light"/>
                        <a:cs typeface="Open Sans Ligh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 dirty="0">
                          <a:solidFill>
                            <a:srgbClr val="FFFFFF"/>
                          </a:solidFill>
                          <a:latin typeface="Open Sans Light"/>
                          <a:ea typeface="Open Sans Light"/>
                          <a:cs typeface="Open Sans Light"/>
                        </a:rPr>
                        <a:t>7</a:t>
                      </a:r>
                      <a:r>
                        <a:rPr lang="ru-RU" sz="2000" dirty="0">
                          <a:solidFill>
                            <a:srgbClr val="FFFFFF"/>
                          </a:solidFill>
                          <a:latin typeface="Open Sans Light"/>
                          <a:ea typeface="Open Sans Light"/>
                          <a:cs typeface="Open Sans Light"/>
                        </a:rPr>
                        <a:t> мм</a:t>
                      </a:r>
                      <a:endParaRPr sz="2000" dirty="0">
                        <a:solidFill>
                          <a:srgbClr val="FFFFFF"/>
                        </a:solidFill>
                        <a:latin typeface="Open Sans Light"/>
                        <a:ea typeface="Open Sans Light"/>
                        <a:cs typeface="Open Sans Ligh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 dirty="0">
                          <a:solidFill>
                            <a:srgbClr val="FFFFFF"/>
                          </a:solidFill>
                          <a:latin typeface="Open Sans Light"/>
                          <a:ea typeface="Open Sans Light"/>
                          <a:cs typeface="Open Sans Light"/>
                        </a:rPr>
                        <a:t>7</a:t>
                      </a:r>
                      <a:r>
                        <a:rPr lang="ru-RU" sz="2000" dirty="0">
                          <a:solidFill>
                            <a:srgbClr val="FFFFFF"/>
                          </a:solidFill>
                          <a:latin typeface="Open Sans Light"/>
                          <a:ea typeface="Open Sans Light"/>
                          <a:cs typeface="Open Sans Light"/>
                        </a:rPr>
                        <a:t> мм</a:t>
                      </a:r>
                      <a:endParaRPr sz="2000" dirty="0">
                        <a:solidFill>
                          <a:srgbClr val="FFFFFF"/>
                        </a:solidFill>
                        <a:latin typeface="Open Sans Light"/>
                        <a:ea typeface="Open Sans Light"/>
                        <a:cs typeface="Open Sans Light"/>
                      </a:endParaRP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68584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ru-RU" sz="2000" dirty="0">
                          <a:solidFill>
                            <a:srgbClr val="FFFFFF"/>
                          </a:solidFill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Верхний слой</a:t>
                      </a:r>
                      <a:endParaRPr sz="2000" dirty="0">
                        <a:solidFill>
                          <a:srgbClr val="FFFFFF"/>
                        </a:solidFill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 dirty="0">
                          <a:solidFill>
                            <a:srgbClr val="FFFFFF"/>
                          </a:solidFill>
                          <a:latin typeface="Open Sans Light"/>
                          <a:ea typeface="Open Sans Light"/>
                          <a:cs typeface="Open Sans Light"/>
                        </a:rPr>
                        <a:t>0,6</a:t>
                      </a:r>
                      <a:r>
                        <a:rPr lang="ru-RU" sz="2000" dirty="0">
                          <a:solidFill>
                            <a:srgbClr val="FFFFFF"/>
                          </a:solidFill>
                          <a:latin typeface="Open Sans Light"/>
                          <a:ea typeface="Open Sans Light"/>
                          <a:cs typeface="Open Sans Light"/>
                        </a:rPr>
                        <a:t> мм</a:t>
                      </a:r>
                      <a:endParaRPr sz="2000" dirty="0">
                        <a:solidFill>
                          <a:srgbClr val="FFFFFF"/>
                        </a:solidFill>
                        <a:latin typeface="Open Sans Light"/>
                        <a:ea typeface="Open Sans Light"/>
                        <a:cs typeface="Open Sans Ligh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 dirty="0">
                          <a:solidFill>
                            <a:srgbClr val="FFFFFF"/>
                          </a:solidFill>
                          <a:latin typeface="Open Sans Light"/>
                          <a:ea typeface="Open Sans Light"/>
                          <a:cs typeface="Open Sans Light"/>
                        </a:rPr>
                        <a:t>0,6</a:t>
                      </a:r>
                      <a:r>
                        <a:rPr lang="ru-RU" sz="2000" dirty="0">
                          <a:solidFill>
                            <a:srgbClr val="FFFFFF"/>
                          </a:solidFill>
                          <a:latin typeface="Open Sans Light"/>
                          <a:ea typeface="Open Sans Light"/>
                          <a:cs typeface="Open Sans Light"/>
                        </a:rPr>
                        <a:t> мм</a:t>
                      </a:r>
                      <a:endParaRPr sz="2000" dirty="0">
                        <a:solidFill>
                          <a:srgbClr val="FFFFFF"/>
                        </a:solidFill>
                        <a:latin typeface="Open Sans Light"/>
                        <a:ea typeface="Open Sans Light"/>
                        <a:cs typeface="Open Sans Ligh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 dirty="0">
                          <a:solidFill>
                            <a:srgbClr val="FFFFFF"/>
                          </a:solidFill>
                          <a:latin typeface="Open Sans Light"/>
                          <a:ea typeface="Open Sans Light"/>
                          <a:cs typeface="Open Sans Light"/>
                        </a:rPr>
                        <a:t>0,6</a:t>
                      </a:r>
                      <a:r>
                        <a:rPr lang="ru-RU" sz="2000" dirty="0">
                          <a:solidFill>
                            <a:srgbClr val="FFFFFF"/>
                          </a:solidFill>
                          <a:latin typeface="Open Sans Light"/>
                          <a:ea typeface="Open Sans Light"/>
                          <a:cs typeface="Open Sans Light"/>
                        </a:rPr>
                        <a:t> мм</a:t>
                      </a:r>
                      <a:endParaRPr sz="2000" dirty="0">
                        <a:solidFill>
                          <a:srgbClr val="FFFFFF"/>
                        </a:solidFill>
                        <a:latin typeface="Open Sans Light"/>
                        <a:ea typeface="Open Sans Light"/>
                        <a:cs typeface="Open Sans Light"/>
                      </a:endParaRP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8584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ru-RU" sz="2000" dirty="0">
                          <a:solidFill>
                            <a:srgbClr val="FFFFFF"/>
                          </a:solidFill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Микро-фаски</a:t>
                      </a:r>
                      <a:endParaRPr sz="2000" dirty="0">
                        <a:solidFill>
                          <a:srgbClr val="FFFFFF"/>
                        </a:solidFill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ru-RU" sz="2000" dirty="0">
                          <a:solidFill>
                            <a:srgbClr val="FFFFFF"/>
                          </a:solidFill>
                          <a:latin typeface="Open Sans Light"/>
                          <a:ea typeface="Open Sans Light"/>
                          <a:cs typeface="Open Sans Light"/>
                        </a:rPr>
                        <a:t>Есть</a:t>
                      </a:r>
                      <a:r>
                        <a:rPr sz="2000" dirty="0">
                          <a:solidFill>
                            <a:srgbClr val="FFFFFF"/>
                          </a:solidFill>
                          <a:latin typeface="Open Sans Light"/>
                          <a:ea typeface="Open Sans Light"/>
                          <a:cs typeface="Open Sans Light"/>
                        </a:rPr>
                        <a:t> 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ru-RU" sz="2000" dirty="0">
                          <a:solidFill>
                            <a:srgbClr val="FFFFFF"/>
                          </a:solidFill>
                          <a:latin typeface="Open Sans Light"/>
                          <a:ea typeface="Open Sans Light"/>
                          <a:cs typeface="Open Sans Light"/>
                        </a:rPr>
                        <a:t>Есть</a:t>
                      </a:r>
                      <a:endParaRPr sz="2000" dirty="0">
                        <a:solidFill>
                          <a:srgbClr val="FFFFFF"/>
                        </a:solidFill>
                        <a:latin typeface="Open Sans Light"/>
                        <a:ea typeface="Open Sans Light"/>
                        <a:cs typeface="Open Sans Light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ru-RU" sz="2000" dirty="0">
                          <a:solidFill>
                            <a:srgbClr val="FFFFFF"/>
                          </a:solidFill>
                          <a:latin typeface="Open Sans Light"/>
                          <a:ea typeface="Open Sans Light"/>
                          <a:cs typeface="Open Sans Light"/>
                        </a:rPr>
                        <a:t>Нет</a:t>
                      </a:r>
                      <a:endParaRPr sz="2000" dirty="0">
                        <a:solidFill>
                          <a:srgbClr val="FFFFFF"/>
                        </a:solidFill>
                        <a:latin typeface="Open Sans Light"/>
                        <a:ea typeface="Open Sans Light"/>
                        <a:cs typeface="Open Sans Light"/>
                      </a:endParaRP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68584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ru-RU" sz="2000" dirty="0">
                          <a:solidFill>
                            <a:srgbClr val="FFFFFF"/>
                          </a:solidFill>
                          <a:latin typeface="Open Sans Light"/>
                          <a:ea typeface="Open Sans Light"/>
                          <a:cs typeface="Open Sans Light"/>
                        </a:rPr>
                        <a:t>м</a:t>
                      </a:r>
                      <a:r>
                        <a:rPr sz="2000" dirty="0">
                          <a:solidFill>
                            <a:srgbClr val="FFFFFF"/>
                          </a:solidFill>
                          <a:latin typeface="Open Sans Light"/>
                          <a:ea typeface="Open Sans Light"/>
                          <a:cs typeface="Open Sans Light"/>
                        </a:rPr>
                        <a:t>2 </a:t>
                      </a:r>
                      <a:r>
                        <a:rPr lang="ru-RU" sz="2000" dirty="0">
                          <a:solidFill>
                            <a:srgbClr val="FFFFFF"/>
                          </a:solidFill>
                          <a:latin typeface="Open Sans Light"/>
                          <a:ea typeface="Open Sans Light"/>
                          <a:cs typeface="Open Sans Light"/>
                        </a:rPr>
                        <a:t>в упаковке</a:t>
                      </a:r>
                      <a:endParaRPr sz="2000" dirty="0">
                        <a:solidFill>
                          <a:srgbClr val="FFFFFF"/>
                        </a:solidFill>
                        <a:latin typeface="Open Sans Light"/>
                        <a:ea typeface="Open Sans Light"/>
                        <a:cs typeface="Open Sans Light"/>
                      </a:endParaRP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 dirty="0">
                          <a:solidFill>
                            <a:srgbClr val="FFFFFF"/>
                          </a:solidFill>
                          <a:latin typeface="Open Sans Light"/>
                          <a:ea typeface="Open Sans Light"/>
                          <a:cs typeface="Open Sans Light"/>
                        </a:rPr>
                        <a:t>3,258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Open Sans Light"/>
                          <a:ea typeface="Open Sans Light"/>
                          <a:cs typeface="Open Sans Light"/>
                        </a:rPr>
                        <a:t>1,74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Open Sans Light"/>
                          <a:ea typeface="Open Sans Light"/>
                          <a:cs typeface="Open Sans Light"/>
                        </a:rPr>
                        <a:t>2,832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68584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ru-RU" sz="2000" dirty="0">
                          <a:solidFill>
                            <a:srgbClr val="FFFFFF"/>
                          </a:solidFill>
                          <a:latin typeface="Open Sans Light"/>
                          <a:ea typeface="Open Sans Light"/>
                          <a:cs typeface="Open Sans Light"/>
                        </a:rPr>
                        <a:t>м</a:t>
                      </a:r>
                      <a:r>
                        <a:rPr sz="2000" dirty="0">
                          <a:solidFill>
                            <a:srgbClr val="FFFFFF"/>
                          </a:solidFill>
                          <a:latin typeface="Open Sans Light"/>
                          <a:ea typeface="Open Sans Light"/>
                          <a:cs typeface="Open Sans Light"/>
                        </a:rPr>
                        <a:t>2 </a:t>
                      </a:r>
                      <a:r>
                        <a:rPr lang="ru-RU" sz="2000" dirty="0">
                          <a:solidFill>
                            <a:srgbClr val="FFFFFF"/>
                          </a:solidFill>
                          <a:latin typeface="Open Sans Light"/>
                          <a:ea typeface="Open Sans Light"/>
                          <a:cs typeface="Open Sans Light"/>
                        </a:rPr>
                        <a:t>в паллете</a:t>
                      </a:r>
                      <a:endParaRPr sz="2000" dirty="0">
                        <a:solidFill>
                          <a:srgbClr val="FFFFFF"/>
                        </a:solidFill>
                        <a:latin typeface="Open Sans Light"/>
                        <a:ea typeface="Open Sans Light"/>
                        <a:cs typeface="Open Sans Light"/>
                      </a:endParaRP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Open Sans Light"/>
                          <a:ea typeface="Open Sans Light"/>
                          <a:cs typeface="Open Sans Light"/>
                        </a:rPr>
                        <a:t>175,932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Open Sans Light"/>
                          <a:ea typeface="Open Sans Light"/>
                          <a:cs typeface="Open Sans Light"/>
                        </a:rPr>
                        <a:t>104,4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000" dirty="0">
                          <a:solidFill>
                            <a:srgbClr val="FFFFFF"/>
                          </a:solidFill>
                          <a:latin typeface="Open Sans Light"/>
                          <a:ea typeface="Open Sans Light"/>
                          <a:cs typeface="Open Sans Light"/>
                        </a:rPr>
                        <a:t>113,28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979" name="4.jpeg" descr="4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13198651" y="6606399"/>
            <a:ext cx="4976669" cy="774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980" name="A picture containing drawing, foodDescription automatically generated" descr="A picture containing drawing, foodDescription automatically generated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5922" y="687599"/>
            <a:ext cx="1781729" cy="1586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981" name="LTCLRW3002-150.jpg" descr="LTCLRW3002-150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15185305" y="-4074048"/>
            <a:ext cx="1270004" cy="15254685"/>
          </a:xfrm>
          <a:prstGeom prst="rect">
            <a:avLst/>
          </a:prstGeom>
          <a:ln w="12700">
            <a:miter lim="400000"/>
          </a:ln>
        </p:spPr>
      </p:pic>
      <p:pic>
        <p:nvPicPr>
          <p:cNvPr id="982" name="LTCLRW3002-118.jpg" descr="LTCLRW3002-118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17770946" y="-146724"/>
            <a:ext cx="1031879" cy="10321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983" name="LTCLRW3002-193.jpg" descr="LTCLRW3002-193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17506229" y="1459675"/>
            <a:ext cx="1561311" cy="103215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Rektangel"/>
          <p:cNvSpPr/>
          <p:nvPr/>
        </p:nvSpPr>
        <p:spPr>
          <a:xfrm>
            <a:off x="-70599" y="-132906"/>
            <a:ext cx="24495598" cy="1380401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988" name="Skiss_REAL_transp.png" descr="Skiss_REAL_transp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71" t="14884" r="21569" b="12775"/>
          <a:stretch>
            <a:fillRect/>
          </a:stretch>
        </p:blipFill>
        <p:spPr>
          <a:xfrm>
            <a:off x="10080525" y="1879100"/>
            <a:ext cx="14344474" cy="10236829"/>
          </a:xfrm>
          <a:prstGeom prst="rect">
            <a:avLst/>
          </a:prstGeom>
          <a:ln w="12700">
            <a:miter lim="400000"/>
          </a:ln>
        </p:spPr>
      </p:pic>
      <p:sp>
        <p:nvSpPr>
          <p:cNvPr id="989" name="NEW range of wood flooring"/>
          <p:cNvSpPr txBox="1"/>
          <p:nvPr/>
        </p:nvSpPr>
        <p:spPr>
          <a:xfrm>
            <a:off x="991195" y="1586585"/>
            <a:ext cx="9749376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3500" cap="all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KÄHRS LIFE</a:t>
            </a:r>
          </a:p>
          <a:p>
            <a:pPr algn="l" defTabSz="457200">
              <a:defRPr sz="3500" cap="all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ru-RU" dirty="0"/>
              <a:t>ИННОВАЦИОННОЕ ЛАКОВОЕ ПОКРЫТИЕ</a:t>
            </a:r>
            <a:endParaRPr dirty="0"/>
          </a:p>
        </p:txBody>
      </p:sp>
      <p:sp>
        <p:nvSpPr>
          <p:cNvPr id="990" name="New innovative lacquer"/>
          <p:cNvSpPr txBox="1"/>
          <p:nvPr/>
        </p:nvSpPr>
        <p:spPr>
          <a:xfrm>
            <a:off x="9130448" y="5589239"/>
            <a:ext cx="3794308" cy="638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377">
              <a:lnSpc>
                <a:spcPct val="150000"/>
              </a:lnSpc>
              <a:defRPr sz="26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ru-RU" dirty="0"/>
              <a:t>Инновационный лак</a:t>
            </a:r>
            <a:endParaRPr dirty="0"/>
          </a:p>
        </p:txBody>
      </p:sp>
      <p:sp>
        <p:nvSpPr>
          <p:cNvPr id="991" name="Real wood layer"/>
          <p:cNvSpPr txBox="1"/>
          <p:nvPr/>
        </p:nvSpPr>
        <p:spPr>
          <a:xfrm>
            <a:off x="9130451" y="6449718"/>
            <a:ext cx="3214021" cy="638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377">
              <a:lnSpc>
                <a:spcPct val="150000"/>
              </a:lnSpc>
              <a:defRPr sz="2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lang="ru-RU" dirty="0"/>
              <a:t>Цельная древесина</a:t>
            </a:r>
            <a:endParaRPr dirty="0"/>
          </a:p>
        </p:txBody>
      </p:sp>
      <p:sp>
        <p:nvSpPr>
          <p:cNvPr id="992" name="Woodloc 5G joint"/>
          <p:cNvSpPr txBox="1"/>
          <p:nvPr/>
        </p:nvSpPr>
        <p:spPr>
          <a:xfrm>
            <a:off x="9047398" y="7354541"/>
            <a:ext cx="2923877" cy="638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377">
              <a:lnSpc>
                <a:spcPct val="150000"/>
              </a:lnSpc>
              <a:defRPr sz="2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dirty="0" err="1"/>
              <a:t>Woodloc</a:t>
            </a:r>
            <a:r>
              <a:rPr dirty="0"/>
              <a:t> 5G </a:t>
            </a:r>
            <a:r>
              <a:rPr lang="ru-RU" dirty="0"/>
              <a:t>замок</a:t>
            </a:r>
            <a:endParaRPr dirty="0"/>
          </a:p>
        </p:txBody>
      </p:sp>
      <p:sp>
        <p:nvSpPr>
          <p:cNvPr id="993" name="HDF"/>
          <p:cNvSpPr txBox="1"/>
          <p:nvPr/>
        </p:nvSpPr>
        <p:spPr>
          <a:xfrm>
            <a:off x="9072848" y="8233964"/>
            <a:ext cx="745397" cy="638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377">
              <a:lnSpc>
                <a:spcPct val="150000"/>
              </a:lnSpc>
              <a:defRPr sz="2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lang="en-US" dirty="0"/>
              <a:t>HDF</a:t>
            </a:r>
            <a:endParaRPr dirty="0"/>
          </a:p>
        </p:txBody>
      </p:sp>
      <p:sp>
        <p:nvSpPr>
          <p:cNvPr id="994" name="Backing"/>
          <p:cNvSpPr txBox="1"/>
          <p:nvPr/>
        </p:nvSpPr>
        <p:spPr>
          <a:xfrm>
            <a:off x="9074444" y="9170626"/>
            <a:ext cx="5166479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914377">
              <a:lnSpc>
                <a:spcPct val="150000"/>
              </a:lnSpc>
              <a:defRPr sz="2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Слой из шпона</a:t>
            </a:r>
            <a:endParaRPr dirty="0"/>
          </a:p>
        </p:txBody>
      </p:sp>
      <p:sp>
        <p:nvSpPr>
          <p:cNvPr id="995" name="Linje"/>
          <p:cNvSpPr/>
          <p:nvPr/>
        </p:nvSpPr>
        <p:spPr>
          <a:xfrm>
            <a:off x="13088606" y="5988888"/>
            <a:ext cx="756468" cy="0"/>
          </a:xfrm>
          <a:prstGeom prst="line">
            <a:avLst/>
          </a:prstGeom>
          <a:ln w="38100">
            <a:solidFill>
              <a:srgbClr val="FFFFFF"/>
            </a:solidFill>
            <a:miter lim="400000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96" name="Linje"/>
          <p:cNvSpPr/>
          <p:nvPr/>
        </p:nvSpPr>
        <p:spPr>
          <a:xfrm>
            <a:off x="12367333" y="6858000"/>
            <a:ext cx="199396" cy="0"/>
          </a:xfrm>
          <a:prstGeom prst="line">
            <a:avLst/>
          </a:prstGeom>
          <a:ln w="38100">
            <a:solidFill>
              <a:srgbClr val="FFFFFF"/>
            </a:solidFill>
            <a:miter lim="400000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97" name="Linje"/>
          <p:cNvSpPr/>
          <p:nvPr/>
        </p:nvSpPr>
        <p:spPr>
          <a:xfrm>
            <a:off x="12003702" y="7773089"/>
            <a:ext cx="288311" cy="0"/>
          </a:xfrm>
          <a:prstGeom prst="line">
            <a:avLst/>
          </a:prstGeom>
          <a:ln w="38100">
            <a:solidFill>
              <a:srgbClr val="FFFFFF"/>
            </a:solidFill>
            <a:miter lim="400000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98" name="Linje"/>
          <p:cNvSpPr/>
          <p:nvPr/>
        </p:nvSpPr>
        <p:spPr>
          <a:xfrm>
            <a:off x="10301361" y="8632860"/>
            <a:ext cx="2923877" cy="0"/>
          </a:xfrm>
          <a:prstGeom prst="line">
            <a:avLst/>
          </a:prstGeom>
          <a:ln w="38100">
            <a:solidFill>
              <a:srgbClr val="FFFFFF"/>
            </a:solidFill>
            <a:miter lim="400000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99" name="Linje"/>
          <p:cNvSpPr/>
          <p:nvPr/>
        </p:nvSpPr>
        <p:spPr>
          <a:xfrm>
            <a:off x="12191999" y="9442539"/>
            <a:ext cx="896607" cy="0"/>
          </a:xfrm>
          <a:prstGeom prst="line">
            <a:avLst/>
          </a:prstGeom>
          <a:ln w="38100">
            <a:solidFill>
              <a:srgbClr val="FFFFFF"/>
            </a:solidFill>
            <a:miter lim="400000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000" name="A picture containing drawing, foodDescription automatically generated" descr="A picture containing drawing, foodDescription automatically generated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5922" y="687599"/>
            <a:ext cx="1781729" cy="1586899"/>
          </a:xfrm>
          <a:prstGeom prst="rect">
            <a:avLst/>
          </a:prstGeom>
          <a:ln w="12700">
            <a:miter lim="400000"/>
          </a:ln>
        </p:spPr>
      </p:pic>
      <p:sp>
        <p:nvSpPr>
          <p:cNvPr id="1001" name="Easy to clean – harder to damage"/>
          <p:cNvSpPr txBox="1">
            <a:spLocks noGrp="1"/>
          </p:cNvSpPr>
          <p:nvPr>
            <p:ph type="body" sz="quarter" idx="1"/>
          </p:nvPr>
        </p:nvSpPr>
        <p:spPr>
          <a:xfrm>
            <a:off x="1046692" y="3260237"/>
            <a:ext cx="9934576" cy="888433"/>
          </a:xfrm>
          <a:prstGeom prst="rect">
            <a:avLst/>
          </a:prstGeom>
        </p:spPr>
        <p:txBody>
          <a:bodyPr lIns="0" tIns="0" rIns="0" bIns="0"/>
          <a:lstStyle>
            <a:lvl1pPr defTabSz="914377">
              <a:defRPr sz="3300" b="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lang="ru-RU" dirty="0"/>
              <a:t>Легко влюбиться</a:t>
            </a:r>
            <a:r>
              <a:rPr dirty="0"/>
              <a:t> – </a:t>
            </a:r>
            <a:r>
              <a:rPr lang="ru-RU" dirty="0"/>
              <a:t>сложно повредить</a:t>
            </a:r>
            <a:endParaRPr dirty="0"/>
          </a:p>
        </p:txBody>
      </p:sp>
      <p:sp>
        <p:nvSpPr>
          <p:cNvPr id="1002" name="Text Placeholder 1"/>
          <p:cNvSpPr txBox="1"/>
          <p:nvPr/>
        </p:nvSpPr>
        <p:spPr>
          <a:xfrm>
            <a:off x="975058" y="6369182"/>
            <a:ext cx="7451490" cy="4641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1" algn="l" defTabSz="914400">
              <a:spcBef>
                <a:spcPts val="600"/>
              </a:spcBef>
              <a:defRPr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ru-RU" dirty="0"/>
              <a:t>Долговечность при использовании в помещениях с высокой нагрузкой</a:t>
            </a:r>
            <a:endParaRPr dirty="0"/>
          </a:p>
          <a:p>
            <a:pPr lvl="1" algn="l" defTabSz="914400">
              <a:spcBef>
                <a:spcPts val="600"/>
              </a:spcBef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dirty="0"/>
              <a:t>Выдающаяся износостойкость</a:t>
            </a:r>
            <a:r>
              <a:rPr dirty="0"/>
              <a:t>:</a:t>
            </a:r>
          </a:p>
          <a:p>
            <a:pPr marL="457198" lvl="1" indent="-457198" algn="l" defTabSz="914400">
              <a:spcBef>
                <a:spcPts val="600"/>
              </a:spcBef>
              <a:buSzPct val="100000"/>
              <a:buAutoNum type="arabicPeriod"/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dirty="0"/>
              <a:t>Высшая оценка в категории защита от царапин</a:t>
            </a:r>
            <a:endParaRPr dirty="0"/>
          </a:p>
          <a:p>
            <a:pPr marL="457198" lvl="1" indent="-457198" algn="l" defTabSz="914400">
              <a:spcBef>
                <a:spcPts val="600"/>
              </a:spcBef>
              <a:buSzPct val="100000"/>
              <a:buAutoNum type="arabicPeriod"/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dirty="0"/>
              <a:t>Ударопрочность Класс 33</a:t>
            </a:r>
            <a:endParaRPr dirty="0"/>
          </a:p>
          <a:p>
            <a:pPr marL="457198" lvl="1" indent="-457198" algn="l" defTabSz="914400">
              <a:spcBef>
                <a:spcPts val="600"/>
              </a:spcBef>
              <a:buSzPct val="100000"/>
              <a:buAutoNum type="arabicPeriod"/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dirty="0"/>
              <a:t>Износостойкость</a:t>
            </a:r>
            <a:r>
              <a:rPr dirty="0"/>
              <a:t> </a:t>
            </a:r>
            <a:r>
              <a:rPr lang="ru-RU" dirty="0"/>
              <a:t>Класс</a:t>
            </a:r>
            <a:r>
              <a:rPr dirty="0"/>
              <a:t> 33</a:t>
            </a:r>
          </a:p>
          <a:p>
            <a:pPr marL="457198" lvl="1" indent="-457198" algn="l" defTabSz="914400">
              <a:spcBef>
                <a:spcPts val="600"/>
              </a:spcBef>
              <a:buSzPct val="100000"/>
              <a:buAutoNum type="arabicPeriod"/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dirty="0"/>
              <a:t>Влагостойкое лаковое покрытие </a:t>
            </a:r>
            <a:endParaRPr dirty="0"/>
          </a:p>
          <a:p>
            <a:pPr marL="457198" lvl="1" indent="-457198" algn="l" defTabSz="914400">
              <a:spcBef>
                <a:spcPts val="600"/>
              </a:spcBef>
              <a:buSzPct val="100000"/>
              <a:buAutoNum type="arabicPeriod"/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dirty="0"/>
              <a:t>Устойчив к загрязнениям</a:t>
            </a:r>
            <a:r>
              <a:rPr dirty="0"/>
              <a:t> – </a:t>
            </a:r>
            <a:r>
              <a:rPr lang="ru-RU" dirty="0"/>
              <a:t>поверхность легко очищать</a:t>
            </a:r>
            <a:endParaRPr dirty="0"/>
          </a:p>
        </p:txBody>
      </p:sp>
      <p:sp>
        <p:nvSpPr>
          <p:cNvPr id="1003" name="Rectangle 4"/>
          <p:cNvSpPr txBox="1"/>
          <p:nvPr/>
        </p:nvSpPr>
        <p:spPr>
          <a:xfrm>
            <a:off x="986400" y="4109746"/>
            <a:ext cx="8088044" cy="1754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1" algn="l" defTabSz="914377">
              <a:defRPr sz="27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dirty="0"/>
              <a:t>Матовый лак высшего класса позволяет передать ощущения от соприкосновения с натуральной древесиной, а также обладает выдающимися техническими характеристиками</a:t>
            </a:r>
            <a:endParaRPr dirty="0"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Rektangel"/>
          <p:cNvSpPr/>
          <p:nvPr/>
        </p:nvSpPr>
        <p:spPr>
          <a:xfrm>
            <a:off x="-103026" y="-55710"/>
            <a:ext cx="24495598" cy="1380401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008" name="Skiss_REAL_transp.png" descr="Skiss_REAL_transp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71" t="14884" r="21569" b="12775"/>
          <a:stretch>
            <a:fillRect/>
          </a:stretch>
        </p:blipFill>
        <p:spPr>
          <a:xfrm>
            <a:off x="10080525" y="1879100"/>
            <a:ext cx="14344474" cy="102368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9" name="NEW range of wood flooring"/>
          <p:cNvSpPr txBox="1"/>
          <p:nvPr/>
        </p:nvSpPr>
        <p:spPr>
          <a:xfrm>
            <a:off x="991195" y="1586586"/>
            <a:ext cx="8128297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500" cap="all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KÄHRS LIFE</a:t>
            </a:r>
          </a:p>
          <a:p>
            <a:pPr algn="l" defTabSz="457200">
              <a:defRPr sz="3500" cap="all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ru-RU" dirty="0"/>
              <a:t>НАСТОЯЩАЯ ДРЕВЕСИНА</a:t>
            </a:r>
            <a:endParaRPr dirty="0"/>
          </a:p>
        </p:txBody>
      </p:sp>
      <p:pic>
        <p:nvPicPr>
          <p:cNvPr id="1017" name="A picture containing drawing, foodDescription automatically generated" descr="A picture containing drawing, foodDescription automatically generated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5922" y="687599"/>
            <a:ext cx="1781729" cy="1586899"/>
          </a:xfrm>
          <a:prstGeom prst="rect">
            <a:avLst/>
          </a:prstGeom>
          <a:ln w="12700">
            <a:miter lim="400000"/>
          </a:ln>
        </p:spPr>
      </p:pic>
      <p:sp>
        <p:nvSpPr>
          <p:cNvPr id="1018" name="For the true wood feeling"/>
          <p:cNvSpPr txBox="1">
            <a:spLocks noGrp="1"/>
          </p:cNvSpPr>
          <p:nvPr>
            <p:ph type="body" sz="quarter" idx="1"/>
          </p:nvPr>
        </p:nvSpPr>
        <p:spPr>
          <a:xfrm>
            <a:off x="1046692" y="3320834"/>
            <a:ext cx="9934576" cy="888431"/>
          </a:xfrm>
          <a:prstGeom prst="rect">
            <a:avLst/>
          </a:prstGeom>
        </p:spPr>
        <p:txBody>
          <a:bodyPr lIns="0" tIns="0" rIns="0" bIns="0">
            <a:normAutofit fontScale="92500" lnSpcReduction="10000"/>
          </a:bodyPr>
          <a:lstStyle>
            <a:lvl1pPr defTabSz="914377">
              <a:defRPr sz="3300" b="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lang="ru-RU" dirty="0"/>
              <a:t>Передает ощущения от соприкосновения с настоящей древесиной</a:t>
            </a:r>
            <a:endParaRPr dirty="0"/>
          </a:p>
        </p:txBody>
      </p:sp>
      <p:sp>
        <p:nvSpPr>
          <p:cNvPr id="1019" name="Text Placeholder 1"/>
          <p:cNvSpPr txBox="1"/>
          <p:nvPr/>
        </p:nvSpPr>
        <p:spPr>
          <a:xfrm>
            <a:off x="975251" y="6121174"/>
            <a:ext cx="5248886" cy="4056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457200" indent="-457200" algn="l" defTabSz="914400">
              <a:spcBef>
                <a:spcPts val="600"/>
              </a:spcBef>
              <a:buSzPct val="100000"/>
              <a:buAutoNum type="arabicPeriod"/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dirty="0"/>
              <a:t>Настоящая древесина превосходной селекции – аутентичный внешний вид, приятные тактильные ощущения</a:t>
            </a:r>
            <a:endParaRPr dirty="0">
              <a:latin typeface="Open Sans"/>
              <a:ea typeface="Open Sans"/>
              <a:cs typeface="Open Sans"/>
              <a:sym typeface="Open Sans"/>
            </a:endParaRPr>
          </a:p>
          <a:p>
            <a:pPr marL="457200" indent="-457200" algn="l" defTabSz="914400">
              <a:spcBef>
                <a:spcPts val="600"/>
              </a:spcBef>
              <a:buSzPct val="100000"/>
              <a:buAutoNum type="arabicPeriod"/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dirty="0"/>
              <a:t>В ассортименте есть натуральный оттенок дуба и ореха, а также 8 тонированных декоров из дуба</a:t>
            </a:r>
            <a:endParaRPr dirty="0">
              <a:latin typeface="Open Sans"/>
              <a:ea typeface="Open Sans"/>
              <a:cs typeface="Open Sans"/>
              <a:sym typeface="Open Sans"/>
            </a:endParaRPr>
          </a:p>
          <a:p>
            <a:pPr marL="457200" indent="-457200" algn="l" defTabSz="914400">
              <a:spcBef>
                <a:spcPts val="600"/>
              </a:spcBef>
              <a:buSzPct val="100000"/>
              <a:buAutoNum type="arabicPeriod"/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dirty="0"/>
              <a:t>Верхний слой 0,6 мм, шлифовка не допускается</a:t>
            </a:r>
            <a:endParaRPr dirty="0"/>
          </a:p>
        </p:txBody>
      </p:sp>
      <p:sp>
        <p:nvSpPr>
          <p:cNvPr id="23" name="New innovative lacquer">
            <a:extLst>
              <a:ext uri="{FF2B5EF4-FFF2-40B4-BE49-F238E27FC236}">
                <a16:creationId xmlns:a16="http://schemas.microsoft.com/office/drawing/2014/main" xmlns="" id="{CADA83AF-7F48-4562-8511-879B07C9A637}"/>
              </a:ext>
            </a:extLst>
          </p:cNvPr>
          <p:cNvSpPr txBox="1"/>
          <p:nvPr/>
        </p:nvSpPr>
        <p:spPr>
          <a:xfrm>
            <a:off x="9130448" y="5589239"/>
            <a:ext cx="3507370" cy="638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377">
              <a:lnSpc>
                <a:spcPct val="150000"/>
              </a:lnSpc>
              <a:defRPr sz="26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ru-RU" b="0" dirty="0"/>
              <a:t>Инновационный лак</a:t>
            </a:r>
            <a:endParaRPr b="0" dirty="0"/>
          </a:p>
        </p:txBody>
      </p:sp>
      <p:sp>
        <p:nvSpPr>
          <p:cNvPr id="24" name="Real wood layer">
            <a:extLst>
              <a:ext uri="{FF2B5EF4-FFF2-40B4-BE49-F238E27FC236}">
                <a16:creationId xmlns:a16="http://schemas.microsoft.com/office/drawing/2014/main" xmlns="" id="{A2C638D7-54D1-4695-B31C-765D8CCA492C}"/>
              </a:ext>
            </a:extLst>
          </p:cNvPr>
          <p:cNvSpPr txBox="1"/>
          <p:nvPr/>
        </p:nvSpPr>
        <p:spPr>
          <a:xfrm>
            <a:off x="9130451" y="6449718"/>
            <a:ext cx="3214021" cy="638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377">
              <a:lnSpc>
                <a:spcPct val="150000"/>
              </a:lnSpc>
              <a:defRPr sz="2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lang="ru-RU" b="1" dirty="0"/>
              <a:t>Цельная древесина</a:t>
            </a:r>
            <a:endParaRPr b="1" dirty="0"/>
          </a:p>
        </p:txBody>
      </p:sp>
      <p:sp>
        <p:nvSpPr>
          <p:cNvPr id="25" name="Woodloc 5G joint">
            <a:extLst>
              <a:ext uri="{FF2B5EF4-FFF2-40B4-BE49-F238E27FC236}">
                <a16:creationId xmlns:a16="http://schemas.microsoft.com/office/drawing/2014/main" xmlns="" id="{9BBDD19D-8811-444F-9148-2E49FD72F66A}"/>
              </a:ext>
            </a:extLst>
          </p:cNvPr>
          <p:cNvSpPr txBox="1"/>
          <p:nvPr/>
        </p:nvSpPr>
        <p:spPr>
          <a:xfrm>
            <a:off x="9047398" y="7354541"/>
            <a:ext cx="2923877" cy="638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377">
              <a:lnSpc>
                <a:spcPct val="150000"/>
              </a:lnSpc>
              <a:defRPr sz="2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dirty="0" err="1"/>
              <a:t>Woodloc</a:t>
            </a:r>
            <a:r>
              <a:rPr dirty="0"/>
              <a:t> 5G </a:t>
            </a:r>
            <a:r>
              <a:rPr lang="ru-RU" dirty="0"/>
              <a:t>замок</a:t>
            </a:r>
            <a:endParaRPr dirty="0"/>
          </a:p>
        </p:txBody>
      </p:sp>
      <p:sp>
        <p:nvSpPr>
          <p:cNvPr id="26" name="HDF">
            <a:extLst>
              <a:ext uri="{FF2B5EF4-FFF2-40B4-BE49-F238E27FC236}">
                <a16:creationId xmlns:a16="http://schemas.microsoft.com/office/drawing/2014/main" xmlns="" id="{9D04254E-7939-4F3D-8F25-74DE6B2B9B28}"/>
              </a:ext>
            </a:extLst>
          </p:cNvPr>
          <p:cNvSpPr txBox="1"/>
          <p:nvPr/>
        </p:nvSpPr>
        <p:spPr>
          <a:xfrm>
            <a:off x="9047398" y="8233964"/>
            <a:ext cx="745397" cy="638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377">
              <a:lnSpc>
                <a:spcPct val="150000"/>
              </a:lnSpc>
              <a:defRPr sz="2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lang="en-US" dirty="0"/>
              <a:t>HDF</a:t>
            </a:r>
            <a:endParaRPr dirty="0"/>
          </a:p>
        </p:txBody>
      </p:sp>
      <p:sp>
        <p:nvSpPr>
          <p:cNvPr id="27" name="Backing">
            <a:extLst>
              <a:ext uri="{FF2B5EF4-FFF2-40B4-BE49-F238E27FC236}">
                <a16:creationId xmlns:a16="http://schemas.microsoft.com/office/drawing/2014/main" xmlns="" id="{B989DA70-E45A-43EB-B151-DFE2684889EF}"/>
              </a:ext>
            </a:extLst>
          </p:cNvPr>
          <p:cNvSpPr txBox="1"/>
          <p:nvPr/>
        </p:nvSpPr>
        <p:spPr>
          <a:xfrm>
            <a:off x="9047398" y="9184807"/>
            <a:ext cx="5166479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914377">
              <a:lnSpc>
                <a:spcPct val="150000"/>
              </a:lnSpc>
              <a:defRPr sz="2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Слой из  шпона</a:t>
            </a:r>
            <a:endParaRPr dirty="0"/>
          </a:p>
        </p:txBody>
      </p:sp>
      <p:sp>
        <p:nvSpPr>
          <p:cNvPr id="28" name="Linje">
            <a:extLst>
              <a:ext uri="{FF2B5EF4-FFF2-40B4-BE49-F238E27FC236}">
                <a16:creationId xmlns:a16="http://schemas.microsoft.com/office/drawing/2014/main" xmlns="" id="{0A31ACC5-AD3F-49AF-8A6A-DF5CE684A43D}"/>
              </a:ext>
            </a:extLst>
          </p:cNvPr>
          <p:cNvSpPr/>
          <p:nvPr/>
        </p:nvSpPr>
        <p:spPr>
          <a:xfrm>
            <a:off x="13088606" y="5988888"/>
            <a:ext cx="756468" cy="0"/>
          </a:xfrm>
          <a:prstGeom prst="line">
            <a:avLst/>
          </a:prstGeom>
          <a:ln w="38100">
            <a:solidFill>
              <a:srgbClr val="FFFFFF"/>
            </a:solidFill>
            <a:miter lim="400000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9" name="Linje">
            <a:extLst>
              <a:ext uri="{FF2B5EF4-FFF2-40B4-BE49-F238E27FC236}">
                <a16:creationId xmlns:a16="http://schemas.microsoft.com/office/drawing/2014/main" xmlns="" id="{92E81F4A-4079-41F1-AA5D-C3B12D423896}"/>
              </a:ext>
            </a:extLst>
          </p:cNvPr>
          <p:cNvSpPr/>
          <p:nvPr/>
        </p:nvSpPr>
        <p:spPr>
          <a:xfrm>
            <a:off x="12367333" y="6858000"/>
            <a:ext cx="199396" cy="0"/>
          </a:xfrm>
          <a:prstGeom prst="line">
            <a:avLst/>
          </a:prstGeom>
          <a:ln w="38100">
            <a:solidFill>
              <a:srgbClr val="FFFFFF"/>
            </a:solidFill>
            <a:miter lim="400000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0" name="Linje">
            <a:extLst>
              <a:ext uri="{FF2B5EF4-FFF2-40B4-BE49-F238E27FC236}">
                <a16:creationId xmlns:a16="http://schemas.microsoft.com/office/drawing/2014/main" xmlns="" id="{890EB8DF-5625-4D04-9EA8-9275D7D9767E}"/>
              </a:ext>
            </a:extLst>
          </p:cNvPr>
          <p:cNvSpPr/>
          <p:nvPr/>
        </p:nvSpPr>
        <p:spPr>
          <a:xfrm>
            <a:off x="12003702" y="7773089"/>
            <a:ext cx="288311" cy="0"/>
          </a:xfrm>
          <a:prstGeom prst="line">
            <a:avLst/>
          </a:prstGeom>
          <a:ln w="38100">
            <a:solidFill>
              <a:srgbClr val="FFFFFF"/>
            </a:solidFill>
            <a:miter lim="400000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1" name="Linje">
            <a:extLst>
              <a:ext uri="{FF2B5EF4-FFF2-40B4-BE49-F238E27FC236}">
                <a16:creationId xmlns:a16="http://schemas.microsoft.com/office/drawing/2014/main" xmlns="" id="{5573AA37-1477-4348-AAE5-A0A64A1B18C8}"/>
              </a:ext>
            </a:extLst>
          </p:cNvPr>
          <p:cNvSpPr/>
          <p:nvPr/>
        </p:nvSpPr>
        <p:spPr>
          <a:xfrm>
            <a:off x="9918699" y="8632860"/>
            <a:ext cx="3306539" cy="0"/>
          </a:xfrm>
          <a:prstGeom prst="line">
            <a:avLst/>
          </a:prstGeom>
          <a:ln w="38100">
            <a:solidFill>
              <a:srgbClr val="FFFFFF"/>
            </a:solidFill>
            <a:miter lim="400000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2" name="Linje">
            <a:extLst>
              <a:ext uri="{FF2B5EF4-FFF2-40B4-BE49-F238E27FC236}">
                <a16:creationId xmlns:a16="http://schemas.microsoft.com/office/drawing/2014/main" xmlns="" id="{36D06A03-8A68-45F7-9922-72C9DDC6C7F4}"/>
              </a:ext>
            </a:extLst>
          </p:cNvPr>
          <p:cNvSpPr/>
          <p:nvPr/>
        </p:nvSpPr>
        <p:spPr>
          <a:xfrm>
            <a:off x="12191999" y="9442539"/>
            <a:ext cx="896607" cy="0"/>
          </a:xfrm>
          <a:prstGeom prst="line">
            <a:avLst/>
          </a:prstGeom>
          <a:ln w="38100">
            <a:solidFill>
              <a:srgbClr val="FFFFFF"/>
            </a:solidFill>
            <a:miter lim="400000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ktangel"/>
          <p:cNvSpPr/>
          <p:nvPr/>
        </p:nvSpPr>
        <p:spPr>
          <a:xfrm>
            <a:off x="-119068" y="-23626"/>
            <a:ext cx="24495598" cy="1380401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027" name="Skiss_REAL_transp.png" descr="Skiss_REAL_transp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71" t="14884" r="21569" b="12775"/>
          <a:stretch>
            <a:fillRect/>
          </a:stretch>
        </p:blipFill>
        <p:spPr>
          <a:xfrm>
            <a:off x="10080525" y="1879100"/>
            <a:ext cx="14344474" cy="10236829"/>
          </a:xfrm>
          <a:prstGeom prst="rect">
            <a:avLst/>
          </a:prstGeom>
          <a:ln w="12700">
            <a:miter lim="400000"/>
          </a:ln>
        </p:spPr>
      </p:pic>
      <p:sp>
        <p:nvSpPr>
          <p:cNvPr id="1028" name="NEW range of wood flooring"/>
          <p:cNvSpPr txBox="1"/>
          <p:nvPr/>
        </p:nvSpPr>
        <p:spPr>
          <a:xfrm>
            <a:off x="991195" y="1586586"/>
            <a:ext cx="9040861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3500" cap="all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KÄHRS LIFE</a:t>
            </a:r>
          </a:p>
          <a:p>
            <a:pPr algn="l" defTabSz="457200">
              <a:defRPr sz="3500" cap="all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ru-RU" dirty="0"/>
              <a:t>Стабильное СРЕДНИЙ СЛОЙ ИЗ </a:t>
            </a:r>
            <a:r>
              <a:rPr lang="en-US" dirty="0"/>
              <a:t>HDF</a:t>
            </a:r>
            <a:endParaRPr dirty="0"/>
          </a:p>
        </p:txBody>
      </p:sp>
      <p:pic>
        <p:nvPicPr>
          <p:cNvPr id="1037" name="A picture containing drawing, foodDescription automatically generated" descr="A picture containing drawing, foodDescription automatically generated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5922" y="687599"/>
            <a:ext cx="1781729" cy="1586899"/>
          </a:xfrm>
          <a:prstGeom prst="rect">
            <a:avLst/>
          </a:prstGeom>
          <a:ln w="12700">
            <a:miter lim="400000"/>
          </a:ln>
        </p:spPr>
      </p:pic>
      <p:sp>
        <p:nvSpPr>
          <p:cNvPr id="1038" name="For true stability"/>
          <p:cNvSpPr txBox="1">
            <a:spLocks noGrp="1"/>
          </p:cNvSpPr>
          <p:nvPr>
            <p:ph type="body" sz="quarter" idx="1"/>
          </p:nvPr>
        </p:nvSpPr>
        <p:spPr>
          <a:xfrm>
            <a:off x="1046692" y="3320834"/>
            <a:ext cx="9934576" cy="888431"/>
          </a:xfrm>
          <a:prstGeom prst="rect">
            <a:avLst/>
          </a:prstGeom>
        </p:spPr>
        <p:txBody>
          <a:bodyPr lIns="0" tIns="0" rIns="0" bIns="0"/>
          <a:lstStyle>
            <a:lvl1pPr defTabSz="914377">
              <a:defRPr sz="3300" b="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lang="ru-RU" dirty="0"/>
              <a:t>Для настоящей стабильности</a:t>
            </a:r>
            <a:endParaRPr dirty="0"/>
          </a:p>
        </p:txBody>
      </p:sp>
      <p:sp>
        <p:nvSpPr>
          <p:cNvPr id="1039" name="Text Placeholder 1"/>
          <p:cNvSpPr txBox="1"/>
          <p:nvPr/>
        </p:nvSpPr>
        <p:spPr>
          <a:xfrm>
            <a:off x="1026052" y="6054800"/>
            <a:ext cx="5393036" cy="4189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420623" indent="-420623" algn="l" defTabSz="841247">
              <a:spcBef>
                <a:spcPts val="500"/>
              </a:spcBef>
              <a:buSzPct val="100000"/>
              <a:buAutoNum type="arabicPeriod"/>
              <a:defRPr sz="2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US" dirty="0"/>
              <a:t>HDF </a:t>
            </a:r>
            <a:r>
              <a:rPr lang="ru-RU" dirty="0"/>
              <a:t>нового поколения для большей стабильности пола</a:t>
            </a:r>
            <a:endParaRPr dirty="0"/>
          </a:p>
          <a:p>
            <a:pPr marL="420623" indent="-420623" algn="l" defTabSz="841247">
              <a:spcBef>
                <a:spcPts val="500"/>
              </a:spcBef>
              <a:buSzPct val="100000"/>
              <a:buAutoNum type="arabicPeriod"/>
              <a:defRPr sz="2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dirty="0"/>
              <a:t>Улучшенная влагостойкость</a:t>
            </a:r>
            <a:r>
              <a:rPr dirty="0"/>
              <a:t> </a:t>
            </a:r>
            <a:r>
              <a:rPr lang="ru-RU" dirty="0"/>
              <a:t>- минимум набухание</a:t>
            </a:r>
            <a:endParaRPr dirty="0"/>
          </a:p>
          <a:p>
            <a:pPr marL="420623" indent="-420623" algn="l" defTabSz="841247">
              <a:spcBef>
                <a:spcPts val="500"/>
              </a:spcBef>
              <a:buSzPct val="100000"/>
              <a:buAutoNum type="arabicPeriod"/>
              <a:defRPr sz="2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dirty="0"/>
              <a:t>Пол стабилен при сезонных колебаниях влажности</a:t>
            </a:r>
            <a:endParaRPr dirty="0"/>
          </a:p>
          <a:p>
            <a:pPr marL="420623" indent="-420623" algn="l" defTabSz="841247">
              <a:spcBef>
                <a:spcPts val="500"/>
              </a:spcBef>
              <a:buSzPct val="100000"/>
              <a:buAutoNum type="arabicPeriod"/>
              <a:defRPr sz="2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sz="2200" dirty="0">
                <a:sym typeface="Open Sans Light"/>
              </a:rPr>
              <a:t>Повышенная твердость для исключительной выносливости и ударопрочности </a:t>
            </a:r>
            <a:endParaRPr dirty="0"/>
          </a:p>
          <a:p>
            <a:pPr marL="420623" indent="-420623" algn="l" defTabSz="841247">
              <a:spcBef>
                <a:spcPts val="500"/>
              </a:spcBef>
              <a:buSzPct val="100000"/>
              <a:buAutoNum type="arabicPeriod"/>
              <a:defRPr sz="2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dirty="0"/>
              <a:t>Замок </a:t>
            </a:r>
            <a:r>
              <a:rPr dirty="0"/>
              <a:t>5G </a:t>
            </a:r>
            <a:r>
              <a:rPr lang="ru-RU" dirty="0"/>
              <a:t>для быстрой и легкой укладки</a:t>
            </a:r>
            <a:endParaRPr dirty="0"/>
          </a:p>
        </p:txBody>
      </p:sp>
      <p:sp>
        <p:nvSpPr>
          <p:cNvPr id="23" name="New innovative lacquer">
            <a:extLst>
              <a:ext uri="{FF2B5EF4-FFF2-40B4-BE49-F238E27FC236}">
                <a16:creationId xmlns:a16="http://schemas.microsoft.com/office/drawing/2014/main" xmlns="" id="{2DCA5184-0245-47D3-BAD4-EFBFA4BFBED4}"/>
              </a:ext>
            </a:extLst>
          </p:cNvPr>
          <p:cNvSpPr txBox="1"/>
          <p:nvPr/>
        </p:nvSpPr>
        <p:spPr>
          <a:xfrm>
            <a:off x="9130448" y="5589239"/>
            <a:ext cx="3507370" cy="638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377">
              <a:lnSpc>
                <a:spcPct val="150000"/>
              </a:lnSpc>
              <a:defRPr sz="26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ru-RU" b="0" dirty="0"/>
              <a:t>Инновационный лак</a:t>
            </a:r>
            <a:endParaRPr b="0" dirty="0"/>
          </a:p>
        </p:txBody>
      </p:sp>
      <p:sp>
        <p:nvSpPr>
          <p:cNvPr id="24" name="Real wood layer">
            <a:extLst>
              <a:ext uri="{FF2B5EF4-FFF2-40B4-BE49-F238E27FC236}">
                <a16:creationId xmlns:a16="http://schemas.microsoft.com/office/drawing/2014/main" xmlns="" id="{6D8B0033-908D-4A96-AE05-4F1284F30C58}"/>
              </a:ext>
            </a:extLst>
          </p:cNvPr>
          <p:cNvSpPr txBox="1"/>
          <p:nvPr/>
        </p:nvSpPr>
        <p:spPr>
          <a:xfrm>
            <a:off x="9130451" y="6449718"/>
            <a:ext cx="3214021" cy="638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377">
              <a:lnSpc>
                <a:spcPct val="150000"/>
              </a:lnSpc>
              <a:defRPr sz="2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lang="ru-RU" dirty="0"/>
              <a:t>Цельная древесина</a:t>
            </a:r>
            <a:endParaRPr dirty="0"/>
          </a:p>
        </p:txBody>
      </p:sp>
      <p:sp>
        <p:nvSpPr>
          <p:cNvPr id="25" name="Woodloc 5G joint">
            <a:extLst>
              <a:ext uri="{FF2B5EF4-FFF2-40B4-BE49-F238E27FC236}">
                <a16:creationId xmlns:a16="http://schemas.microsoft.com/office/drawing/2014/main" xmlns="" id="{0AD55DC2-4A38-4785-A916-83C641C00695}"/>
              </a:ext>
            </a:extLst>
          </p:cNvPr>
          <p:cNvSpPr txBox="1"/>
          <p:nvPr/>
        </p:nvSpPr>
        <p:spPr>
          <a:xfrm>
            <a:off x="9047398" y="7354541"/>
            <a:ext cx="2923877" cy="638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377">
              <a:lnSpc>
                <a:spcPct val="150000"/>
              </a:lnSpc>
              <a:defRPr sz="2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b="1" dirty="0" err="1"/>
              <a:t>Woodloc</a:t>
            </a:r>
            <a:r>
              <a:rPr b="1" dirty="0"/>
              <a:t> 5G </a:t>
            </a:r>
            <a:r>
              <a:rPr lang="ru-RU" b="1" dirty="0"/>
              <a:t>замок</a:t>
            </a:r>
            <a:endParaRPr b="1" dirty="0"/>
          </a:p>
        </p:txBody>
      </p:sp>
      <p:sp>
        <p:nvSpPr>
          <p:cNvPr id="26" name="HDF">
            <a:extLst>
              <a:ext uri="{FF2B5EF4-FFF2-40B4-BE49-F238E27FC236}">
                <a16:creationId xmlns:a16="http://schemas.microsoft.com/office/drawing/2014/main" xmlns="" id="{A738B4E8-1D9E-408B-BCC7-81019F4DA855}"/>
              </a:ext>
            </a:extLst>
          </p:cNvPr>
          <p:cNvSpPr txBox="1"/>
          <p:nvPr/>
        </p:nvSpPr>
        <p:spPr>
          <a:xfrm>
            <a:off x="9052396" y="8233964"/>
            <a:ext cx="746999" cy="638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377">
              <a:lnSpc>
                <a:spcPct val="150000"/>
              </a:lnSpc>
              <a:defRPr sz="2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lang="en-US" b="1" dirty="0"/>
              <a:t>HDF</a:t>
            </a:r>
            <a:endParaRPr b="1" dirty="0"/>
          </a:p>
        </p:txBody>
      </p:sp>
      <p:sp>
        <p:nvSpPr>
          <p:cNvPr id="27" name="Backing">
            <a:extLst>
              <a:ext uri="{FF2B5EF4-FFF2-40B4-BE49-F238E27FC236}">
                <a16:creationId xmlns:a16="http://schemas.microsoft.com/office/drawing/2014/main" xmlns="" id="{19AC398C-6866-4A32-A88F-36AFBE0870EC}"/>
              </a:ext>
            </a:extLst>
          </p:cNvPr>
          <p:cNvSpPr txBox="1"/>
          <p:nvPr/>
        </p:nvSpPr>
        <p:spPr>
          <a:xfrm>
            <a:off x="9130448" y="9180412"/>
            <a:ext cx="5166479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914377">
              <a:lnSpc>
                <a:spcPct val="150000"/>
              </a:lnSpc>
              <a:defRPr sz="2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Слой из  шпона</a:t>
            </a:r>
            <a:endParaRPr dirty="0"/>
          </a:p>
        </p:txBody>
      </p:sp>
      <p:sp>
        <p:nvSpPr>
          <p:cNvPr id="28" name="Linje">
            <a:extLst>
              <a:ext uri="{FF2B5EF4-FFF2-40B4-BE49-F238E27FC236}">
                <a16:creationId xmlns:a16="http://schemas.microsoft.com/office/drawing/2014/main" xmlns="" id="{9B64A0D6-056F-4A64-B561-B82EADA30BEF}"/>
              </a:ext>
            </a:extLst>
          </p:cNvPr>
          <p:cNvSpPr/>
          <p:nvPr/>
        </p:nvSpPr>
        <p:spPr>
          <a:xfrm>
            <a:off x="13088606" y="5988888"/>
            <a:ext cx="756468" cy="0"/>
          </a:xfrm>
          <a:prstGeom prst="line">
            <a:avLst/>
          </a:prstGeom>
          <a:ln w="38100">
            <a:solidFill>
              <a:srgbClr val="FFFFFF"/>
            </a:solidFill>
            <a:miter lim="400000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9" name="Linje">
            <a:extLst>
              <a:ext uri="{FF2B5EF4-FFF2-40B4-BE49-F238E27FC236}">
                <a16:creationId xmlns:a16="http://schemas.microsoft.com/office/drawing/2014/main" xmlns="" id="{CC9C3E44-8F59-48D1-A82E-66F0CE1B628D}"/>
              </a:ext>
            </a:extLst>
          </p:cNvPr>
          <p:cNvSpPr/>
          <p:nvPr/>
        </p:nvSpPr>
        <p:spPr>
          <a:xfrm>
            <a:off x="12367333" y="6858000"/>
            <a:ext cx="199396" cy="0"/>
          </a:xfrm>
          <a:prstGeom prst="line">
            <a:avLst/>
          </a:prstGeom>
          <a:ln w="38100">
            <a:solidFill>
              <a:srgbClr val="FFFFFF"/>
            </a:solidFill>
            <a:miter lim="400000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0" name="Linje">
            <a:extLst>
              <a:ext uri="{FF2B5EF4-FFF2-40B4-BE49-F238E27FC236}">
                <a16:creationId xmlns:a16="http://schemas.microsoft.com/office/drawing/2014/main" xmlns="" id="{0039EC83-6EB9-4D1D-BE7C-B51D9E45EFED}"/>
              </a:ext>
            </a:extLst>
          </p:cNvPr>
          <p:cNvSpPr/>
          <p:nvPr/>
        </p:nvSpPr>
        <p:spPr>
          <a:xfrm>
            <a:off x="12003702" y="7773089"/>
            <a:ext cx="288311" cy="0"/>
          </a:xfrm>
          <a:prstGeom prst="line">
            <a:avLst/>
          </a:prstGeom>
          <a:ln w="38100">
            <a:solidFill>
              <a:srgbClr val="FFFFFF"/>
            </a:solidFill>
            <a:miter lim="400000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1" name="Linje">
            <a:extLst>
              <a:ext uri="{FF2B5EF4-FFF2-40B4-BE49-F238E27FC236}">
                <a16:creationId xmlns:a16="http://schemas.microsoft.com/office/drawing/2014/main" xmlns="" id="{103FEEA9-4385-4F7D-8ACA-7C8AA209CC8F}"/>
              </a:ext>
            </a:extLst>
          </p:cNvPr>
          <p:cNvSpPr/>
          <p:nvPr/>
        </p:nvSpPr>
        <p:spPr>
          <a:xfrm>
            <a:off x="10011217" y="8632860"/>
            <a:ext cx="3214022" cy="0"/>
          </a:xfrm>
          <a:prstGeom prst="line">
            <a:avLst/>
          </a:prstGeom>
          <a:ln w="38100">
            <a:solidFill>
              <a:srgbClr val="FFFFFF"/>
            </a:solidFill>
            <a:miter lim="400000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2" name="Linje">
            <a:extLst>
              <a:ext uri="{FF2B5EF4-FFF2-40B4-BE49-F238E27FC236}">
                <a16:creationId xmlns:a16="http://schemas.microsoft.com/office/drawing/2014/main" xmlns="" id="{21130F96-5F86-4E77-BAFC-E8454C67309B}"/>
              </a:ext>
            </a:extLst>
          </p:cNvPr>
          <p:cNvSpPr/>
          <p:nvPr/>
        </p:nvSpPr>
        <p:spPr>
          <a:xfrm>
            <a:off x="12191999" y="9442539"/>
            <a:ext cx="896607" cy="0"/>
          </a:xfrm>
          <a:prstGeom prst="line">
            <a:avLst/>
          </a:prstGeom>
          <a:ln w="38100">
            <a:solidFill>
              <a:srgbClr val="FFFFFF"/>
            </a:solidFill>
            <a:miter lim="400000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Rektangel"/>
          <p:cNvSpPr/>
          <p:nvPr/>
        </p:nvSpPr>
        <p:spPr>
          <a:xfrm>
            <a:off x="-103026" y="-39668"/>
            <a:ext cx="24495598" cy="1380401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046" name="Skiss_REAL_transp.png" descr="Skiss_REAL_transp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71" t="14884" r="21569" b="12775"/>
          <a:stretch>
            <a:fillRect/>
          </a:stretch>
        </p:blipFill>
        <p:spPr>
          <a:xfrm>
            <a:off x="10080525" y="1879100"/>
            <a:ext cx="14344474" cy="10236829"/>
          </a:xfrm>
          <a:prstGeom prst="rect">
            <a:avLst/>
          </a:prstGeom>
          <a:ln w="12700">
            <a:miter lim="400000"/>
          </a:ln>
        </p:spPr>
      </p:pic>
      <p:sp>
        <p:nvSpPr>
          <p:cNvPr id="1047" name="NEW range of wood flooring"/>
          <p:cNvSpPr txBox="1"/>
          <p:nvPr/>
        </p:nvSpPr>
        <p:spPr>
          <a:xfrm>
            <a:off x="991195" y="1586586"/>
            <a:ext cx="10980080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3500" cap="all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KÄHRS LIFE</a:t>
            </a:r>
          </a:p>
          <a:p>
            <a:pPr algn="l" defTabSz="457200">
              <a:defRPr sz="3500" cap="all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ru-RU" dirty="0"/>
              <a:t>Нижний слой из ШПОН</a:t>
            </a:r>
            <a:endParaRPr dirty="0"/>
          </a:p>
        </p:txBody>
      </p:sp>
      <p:pic>
        <p:nvPicPr>
          <p:cNvPr id="1057" name="A picture containing drawing, foodDescription automatically generated" descr="A picture containing drawing, foodDescription automatically generated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5922" y="687599"/>
            <a:ext cx="1781729" cy="1586899"/>
          </a:xfrm>
          <a:prstGeom prst="rect">
            <a:avLst/>
          </a:prstGeom>
          <a:ln w="12700">
            <a:miter lim="400000"/>
          </a:ln>
        </p:spPr>
      </p:pic>
      <p:sp>
        <p:nvSpPr>
          <p:cNvPr id="1058" name="Text Placeholder 1"/>
          <p:cNvSpPr txBox="1"/>
          <p:nvPr/>
        </p:nvSpPr>
        <p:spPr>
          <a:xfrm>
            <a:off x="992187" y="6236761"/>
            <a:ext cx="5307013" cy="3825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457198" indent="-457198" algn="l" defTabSz="914400">
              <a:spcBef>
                <a:spcPts val="600"/>
              </a:spcBef>
              <a:buSzPct val="100000"/>
              <a:buAutoNum type="arabicPeriod"/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dirty="0"/>
              <a:t>Уравновешивает и обеспечивает стабильность конструкции</a:t>
            </a:r>
            <a:endParaRPr dirty="0"/>
          </a:p>
          <a:p>
            <a:pPr marL="457198" indent="-457198" algn="l" defTabSz="914400">
              <a:spcBef>
                <a:spcPts val="600"/>
              </a:spcBef>
              <a:buSzPct val="100000"/>
              <a:buAutoNum type="arabicPeriod"/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dirty="0"/>
              <a:t>100%-</a:t>
            </a:r>
            <a:r>
              <a:rPr lang="ru-RU" dirty="0" err="1"/>
              <a:t>ая</a:t>
            </a:r>
            <a:r>
              <a:rPr lang="ru-RU" dirty="0"/>
              <a:t> древесина</a:t>
            </a:r>
            <a:endParaRPr dirty="0"/>
          </a:p>
        </p:txBody>
      </p:sp>
      <p:sp>
        <p:nvSpPr>
          <p:cNvPr id="1059" name="For true stability"/>
          <p:cNvSpPr txBox="1">
            <a:spLocks noGrp="1"/>
          </p:cNvSpPr>
          <p:nvPr>
            <p:ph type="body" sz="quarter" idx="1"/>
          </p:nvPr>
        </p:nvSpPr>
        <p:spPr>
          <a:xfrm>
            <a:off x="1046692" y="3320834"/>
            <a:ext cx="9934576" cy="888431"/>
          </a:xfrm>
          <a:prstGeom prst="rect">
            <a:avLst/>
          </a:prstGeom>
        </p:spPr>
        <p:txBody>
          <a:bodyPr lIns="0" tIns="0" rIns="0" bIns="0"/>
          <a:lstStyle>
            <a:lvl1pPr defTabSz="914377">
              <a:defRPr sz="3300" b="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lang="ru-RU" dirty="0"/>
              <a:t>Для безупречной стабильности</a:t>
            </a:r>
            <a:endParaRPr dirty="0"/>
          </a:p>
        </p:txBody>
      </p:sp>
      <p:sp>
        <p:nvSpPr>
          <p:cNvPr id="23" name="New innovative lacquer">
            <a:extLst>
              <a:ext uri="{FF2B5EF4-FFF2-40B4-BE49-F238E27FC236}">
                <a16:creationId xmlns:a16="http://schemas.microsoft.com/office/drawing/2014/main" xmlns="" id="{188570AA-4B7D-45EC-A3B5-772A6EAA2E75}"/>
              </a:ext>
            </a:extLst>
          </p:cNvPr>
          <p:cNvSpPr txBox="1"/>
          <p:nvPr/>
        </p:nvSpPr>
        <p:spPr>
          <a:xfrm>
            <a:off x="9130448" y="5589239"/>
            <a:ext cx="3507370" cy="638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377">
              <a:lnSpc>
                <a:spcPct val="150000"/>
              </a:lnSpc>
              <a:defRPr sz="26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ru-RU" b="0" dirty="0"/>
              <a:t>Инновационный лак</a:t>
            </a:r>
            <a:endParaRPr b="0" dirty="0"/>
          </a:p>
        </p:txBody>
      </p:sp>
      <p:sp>
        <p:nvSpPr>
          <p:cNvPr id="24" name="Real wood layer">
            <a:extLst>
              <a:ext uri="{FF2B5EF4-FFF2-40B4-BE49-F238E27FC236}">
                <a16:creationId xmlns:a16="http://schemas.microsoft.com/office/drawing/2014/main" xmlns="" id="{0EA3C3B2-1426-4527-A50E-25D667976A4C}"/>
              </a:ext>
            </a:extLst>
          </p:cNvPr>
          <p:cNvSpPr txBox="1"/>
          <p:nvPr/>
        </p:nvSpPr>
        <p:spPr>
          <a:xfrm>
            <a:off x="9130451" y="6449718"/>
            <a:ext cx="3214021" cy="638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377">
              <a:lnSpc>
                <a:spcPct val="150000"/>
              </a:lnSpc>
              <a:defRPr sz="2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lang="ru-RU" dirty="0"/>
              <a:t>Цельная древесина</a:t>
            </a:r>
            <a:endParaRPr dirty="0"/>
          </a:p>
        </p:txBody>
      </p:sp>
      <p:sp>
        <p:nvSpPr>
          <p:cNvPr id="25" name="Woodloc 5G joint">
            <a:extLst>
              <a:ext uri="{FF2B5EF4-FFF2-40B4-BE49-F238E27FC236}">
                <a16:creationId xmlns:a16="http://schemas.microsoft.com/office/drawing/2014/main" xmlns="" id="{6FC73ED9-CA78-4E09-A372-4215EFAEFCF5}"/>
              </a:ext>
            </a:extLst>
          </p:cNvPr>
          <p:cNvSpPr txBox="1"/>
          <p:nvPr/>
        </p:nvSpPr>
        <p:spPr>
          <a:xfrm>
            <a:off x="9047398" y="7354541"/>
            <a:ext cx="2923877" cy="638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377">
              <a:lnSpc>
                <a:spcPct val="150000"/>
              </a:lnSpc>
              <a:defRPr sz="2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dirty="0" err="1"/>
              <a:t>Woodloc</a:t>
            </a:r>
            <a:r>
              <a:rPr dirty="0"/>
              <a:t> 5G </a:t>
            </a:r>
            <a:r>
              <a:rPr lang="ru-RU" dirty="0"/>
              <a:t>замок</a:t>
            </a:r>
            <a:endParaRPr dirty="0"/>
          </a:p>
        </p:txBody>
      </p:sp>
      <p:sp>
        <p:nvSpPr>
          <p:cNvPr id="26" name="HDF">
            <a:extLst>
              <a:ext uri="{FF2B5EF4-FFF2-40B4-BE49-F238E27FC236}">
                <a16:creationId xmlns:a16="http://schemas.microsoft.com/office/drawing/2014/main" xmlns="" id="{ED02160E-ABF3-4CB2-8272-91445B78F1D6}"/>
              </a:ext>
            </a:extLst>
          </p:cNvPr>
          <p:cNvSpPr txBox="1"/>
          <p:nvPr/>
        </p:nvSpPr>
        <p:spPr>
          <a:xfrm>
            <a:off x="8880838" y="8233964"/>
            <a:ext cx="746999" cy="638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377">
              <a:lnSpc>
                <a:spcPct val="150000"/>
              </a:lnSpc>
              <a:defRPr sz="2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lang="en-US" dirty="0"/>
              <a:t>HDF</a:t>
            </a:r>
            <a:endParaRPr dirty="0"/>
          </a:p>
        </p:txBody>
      </p:sp>
      <p:sp>
        <p:nvSpPr>
          <p:cNvPr id="27" name="Backing">
            <a:extLst>
              <a:ext uri="{FF2B5EF4-FFF2-40B4-BE49-F238E27FC236}">
                <a16:creationId xmlns:a16="http://schemas.microsoft.com/office/drawing/2014/main" xmlns="" id="{5A52C49D-F216-4A11-B94E-1A082FC46F7E}"/>
              </a:ext>
            </a:extLst>
          </p:cNvPr>
          <p:cNvSpPr txBox="1"/>
          <p:nvPr/>
        </p:nvSpPr>
        <p:spPr>
          <a:xfrm>
            <a:off x="8880838" y="9384861"/>
            <a:ext cx="5166479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914377">
              <a:lnSpc>
                <a:spcPct val="150000"/>
              </a:lnSpc>
              <a:defRPr sz="2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>
              <a:lnSpc>
                <a:spcPct val="100000"/>
              </a:lnSpc>
            </a:pPr>
            <a:r>
              <a:rPr lang="ru-RU" b="1" dirty="0"/>
              <a:t>Слой из  шпона</a:t>
            </a:r>
            <a:endParaRPr b="1" dirty="0"/>
          </a:p>
        </p:txBody>
      </p:sp>
      <p:sp>
        <p:nvSpPr>
          <p:cNvPr id="28" name="Linje">
            <a:extLst>
              <a:ext uri="{FF2B5EF4-FFF2-40B4-BE49-F238E27FC236}">
                <a16:creationId xmlns:a16="http://schemas.microsoft.com/office/drawing/2014/main" xmlns="" id="{4389BF0C-1014-4D07-A99C-E25D6AFF5F13}"/>
              </a:ext>
            </a:extLst>
          </p:cNvPr>
          <p:cNvSpPr/>
          <p:nvPr/>
        </p:nvSpPr>
        <p:spPr>
          <a:xfrm>
            <a:off x="13088606" y="5988888"/>
            <a:ext cx="756468" cy="0"/>
          </a:xfrm>
          <a:prstGeom prst="line">
            <a:avLst/>
          </a:prstGeom>
          <a:ln w="38100">
            <a:solidFill>
              <a:srgbClr val="FFFFFF"/>
            </a:solidFill>
            <a:miter lim="400000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9" name="Linje">
            <a:extLst>
              <a:ext uri="{FF2B5EF4-FFF2-40B4-BE49-F238E27FC236}">
                <a16:creationId xmlns:a16="http://schemas.microsoft.com/office/drawing/2014/main" xmlns="" id="{A9150CD2-3A2F-4CB4-9EEE-7367EF98FB44}"/>
              </a:ext>
            </a:extLst>
          </p:cNvPr>
          <p:cNvSpPr/>
          <p:nvPr/>
        </p:nvSpPr>
        <p:spPr>
          <a:xfrm>
            <a:off x="12367333" y="6858000"/>
            <a:ext cx="199396" cy="0"/>
          </a:xfrm>
          <a:prstGeom prst="line">
            <a:avLst/>
          </a:prstGeom>
          <a:ln w="38100">
            <a:solidFill>
              <a:srgbClr val="FFFFFF"/>
            </a:solidFill>
            <a:miter lim="400000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0" name="Linje">
            <a:extLst>
              <a:ext uri="{FF2B5EF4-FFF2-40B4-BE49-F238E27FC236}">
                <a16:creationId xmlns:a16="http://schemas.microsoft.com/office/drawing/2014/main" xmlns="" id="{6273E738-EBB9-4895-B566-E3E97273A696}"/>
              </a:ext>
            </a:extLst>
          </p:cNvPr>
          <p:cNvSpPr/>
          <p:nvPr/>
        </p:nvSpPr>
        <p:spPr>
          <a:xfrm>
            <a:off x="12003702" y="7773089"/>
            <a:ext cx="288311" cy="0"/>
          </a:xfrm>
          <a:prstGeom prst="line">
            <a:avLst/>
          </a:prstGeom>
          <a:ln w="38100">
            <a:solidFill>
              <a:srgbClr val="FFFFFF"/>
            </a:solidFill>
            <a:miter lim="400000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1" name="Linje">
            <a:extLst>
              <a:ext uri="{FF2B5EF4-FFF2-40B4-BE49-F238E27FC236}">
                <a16:creationId xmlns:a16="http://schemas.microsoft.com/office/drawing/2014/main" xmlns="" id="{029495C1-8B70-49D4-A914-20AD1F2803EA}"/>
              </a:ext>
            </a:extLst>
          </p:cNvPr>
          <p:cNvSpPr/>
          <p:nvPr/>
        </p:nvSpPr>
        <p:spPr>
          <a:xfrm>
            <a:off x="9791701" y="8632860"/>
            <a:ext cx="3433538" cy="0"/>
          </a:xfrm>
          <a:prstGeom prst="line">
            <a:avLst/>
          </a:prstGeom>
          <a:ln w="38100">
            <a:solidFill>
              <a:srgbClr val="FFFFFF"/>
            </a:solidFill>
            <a:miter lim="400000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2" name="Linje">
            <a:extLst>
              <a:ext uri="{FF2B5EF4-FFF2-40B4-BE49-F238E27FC236}">
                <a16:creationId xmlns:a16="http://schemas.microsoft.com/office/drawing/2014/main" xmlns="" id="{4888A92B-4CB7-48E6-B4E0-F33B721B2B1B}"/>
              </a:ext>
            </a:extLst>
          </p:cNvPr>
          <p:cNvSpPr/>
          <p:nvPr/>
        </p:nvSpPr>
        <p:spPr>
          <a:xfrm>
            <a:off x="12191999" y="9442539"/>
            <a:ext cx="896607" cy="0"/>
          </a:xfrm>
          <a:prstGeom prst="line">
            <a:avLst/>
          </a:prstGeom>
          <a:ln w="38100">
            <a:solidFill>
              <a:srgbClr val="FFFFFF"/>
            </a:solidFill>
            <a:miter lim="400000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" name="22ED83D6-46F8-4BA7-B5E5-ED929076F4E4" descr="22ED83D6-46F8-4BA7-B5E5-ED929076F4E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2"/>
            <a:ext cx="24384000" cy="13716004"/>
          </a:xfrm>
          <a:prstGeom prst="rect">
            <a:avLst/>
          </a:prstGeom>
          <a:ln w="12700">
            <a:miter lim="400000"/>
          </a:ln>
        </p:spPr>
      </p:pic>
      <p:sp>
        <p:nvSpPr>
          <p:cNvPr id="1065" name="Rektangel"/>
          <p:cNvSpPr/>
          <p:nvPr/>
        </p:nvSpPr>
        <p:spPr>
          <a:xfrm>
            <a:off x="626532" y="1442207"/>
            <a:ext cx="8428985" cy="835126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/>
            </a:pPr>
            <a:endParaRPr/>
          </a:p>
        </p:txBody>
      </p:sp>
      <p:sp>
        <p:nvSpPr>
          <p:cNvPr id="1066" name="Thanks to the outstanding durability and that it passes the tests for Heavy Commercial Use, Life can be used in numerous places:…"/>
          <p:cNvSpPr txBox="1">
            <a:spLocks noGrp="1"/>
          </p:cNvSpPr>
          <p:nvPr>
            <p:ph type="body" sz="quarter" idx="1"/>
          </p:nvPr>
        </p:nvSpPr>
        <p:spPr>
          <a:xfrm>
            <a:off x="1080557" y="3235059"/>
            <a:ext cx="6220999" cy="6286218"/>
          </a:xfrm>
          <a:prstGeom prst="rect">
            <a:avLst/>
          </a:prstGeom>
        </p:spPr>
        <p:txBody>
          <a:bodyPr lIns="0" tIns="0" rIns="0" bIns="0"/>
          <a:lstStyle/>
          <a:p>
            <a:pPr defTabSz="914400">
              <a:spcBef>
                <a:spcPts val="600"/>
              </a:spcBef>
              <a:defRPr sz="2400" b="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sz="2400" b="0" dirty="0">
                <a:sym typeface="Open Sans Light"/>
              </a:rPr>
              <a:t>Благодаря выдающейся износостойкости и тому факту, что полы из коллекции </a:t>
            </a:r>
            <a:r>
              <a:rPr lang="en-US" sz="2400" b="0" dirty="0">
                <a:sym typeface="Open Sans Light"/>
              </a:rPr>
              <a:t>Life</a:t>
            </a:r>
            <a:r>
              <a:rPr lang="ru-RU" sz="2400" b="0" dirty="0">
                <a:sym typeface="Open Sans Light"/>
              </a:rPr>
              <a:t> предназначены </a:t>
            </a:r>
            <a:r>
              <a:rPr lang="ru-RU" dirty="0"/>
              <a:t>для использования в помещениях с высокой нагрузкой, их </a:t>
            </a:r>
            <a:r>
              <a:rPr lang="ru-RU" sz="2400" b="0" dirty="0">
                <a:sym typeface="Open Sans Light"/>
              </a:rPr>
              <a:t>можно укладывать в: </a:t>
            </a:r>
          </a:p>
          <a:p>
            <a:pPr marL="342900" indent="-342900" defTabSz="914400">
              <a:spcBef>
                <a:spcPts val="600"/>
              </a:spcBef>
              <a:buFont typeface="Arial" panose="020B0604020202020204" pitchFamily="34" charset="0"/>
              <a:buChar char="•"/>
              <a:defRPr sz="2400" b="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sz="2400" b="0" dirty="0">
                <a:sym typeface="Open Sans Light"/>
              </a:rPr>
              <a:t>Гостиницах</a:t>
            </a:r>
          </a:p>
          <a:p>
            <a:pPr marL="342900" indent="-342900" defTabSz="914400">
              <a:spcBef>
                <a:spcPts val="600"/>
              </a:spcBef>
              <a:buFont typeface="Arial" panose="020B0604020202020204" pitchFamily="34" charset="0"/>
              <a:buChar char="•"/>
              <a:defRPr sz="2400" b="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sz="2400" b="0" dirty="0">
                <a:sym typeface="Open Sans Light"/>
              </a:rPr>
              <a:t>Конференц-залах </a:t>
            </a:r>
          </a:p>
          <a:p>
            <a:pPr marL="342900" indent="-342900" defTabSz="914400">
              <a:spcBef>
                <a:spcPts val="600"/>
              </a:spcBef>
              <a:buFont typeface="Arial" panose="020B0604020202020204" pitchFamily="34" charset="0"/>
              <a:buChar char="•"/>
              <a:defRPr sz="2400" b="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sz="2400" b="0" dirty="0">
                <a:sym typeface="Open Sans Light"/>
              </a:rPr>
              <a:t>Офисах </a:t>
            </a:r>
          </a:p>
          <a:p>
            <a:pPr marL="342900" indent="-342900" defTabSz="914400">
              <a:spcBef>
                <a:spcPts val="600"/>
              </a:spcBef>
              <a:buFont typeface="Arial" panose="020B0604020202020204" pitchFamily="34" charset="0"/>
              <a:buChar char="•"/>
              <a:defRPr sz="2400" b="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sz="2400" b="0" dirty="0">
                <a:sym typeface="Open Sans Light"/>
              </a:rPr>
              <a:t>Коттеджах </a:t>
            </a:r>
          </a:p>
          <a:p>
            <a:pPr marL="342900" indent="-342900" defTabSz="914400">
              <a:spcBef>
                <a:spcPts val="600"/>
              </a:spcBef>
              <a:buFont typeface="Arial" panose="020B0604020202020204" pitchFamily="34" charset="0"/>
              <a:buChar char="•"/>
              <a:defRPr sz="2400" b="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sz="2400" b="0" dirty="0">
                <a:sym typeface="Open Sans Light"/>
              </a:rPr>
              <a:t>Летних домиках </a:t>
            </a:r>
          </a:p>
          <a:p>
            <a:pPr marL="342900" indent="-342900" defTabSz="914400">
              <a:spcBef>
                <a:spcPts val="600"/>
              </a:spcBef>
              <a:buFont typeface="Arial" panose="020B0604020202020204" pitchFamily="34" charset="0"/>
              <a:buChar char="•"/>
              <a:defRPr sz="2400" b="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sz="2400" b="0" dirty="0">
                <a:sym typeface="Open Sans Light"/>
              </a:rPr>
              <a:t>Квартирах </a:t>
            </a:r>
          </a:p>
          <a:p>
            <a:pPr defTabSz="914400">
              <a:spcBef>
                <a:spcPts val="600"/>
              </a:spcBef>
              <a:defRPr sz="2400" b="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ru-RU" sz="2400" b="0" dirty="0">
              <a:sym typeface="Open Sans Light"/>
            </a:endParaRPr>
          </a:p>
          <a:p>
            <a:pPr defTabSz="914400">
              <a:spcBef>
                <a:spcPts val="600"/>
              </a:spcBef>
              <a:defRPr sz="2400" b="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sz="2400" b="0" dirty="0">
                <a:sym typeface="Open Sans Light"/>
              </a:rPr>
              <a:t>Кроме того, он идеально подходит для ремонта. </a:t>
            </a:r>
            <a:r>
              <a:rPr dirty="0"/>
              <a:t> </a:t>
            </a:r>
          </a:p>
        </p:txBody>
      </p:sp>
      <p:sp>
        <p:nvSpPr>
          <p:cNvPr id="1067" name="10 new colors in three versions"/>
          <p:cNvSpPr txBox="1"/>
          <p:nvPr/>
        </p:nvSpPr>
        <p:spPr>
          <a:xfrm>
            <a:off x="991195" y="2390415"/>
            <a:ext cx="7771806" cy="45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3500" cap="all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ru-RU" sz="2300" dirty="0"/>
              <a:t>ПОДХОДИТ для многих областей применения</a:t>
            </a:r>
            <a:endParaRPr sz="2300" dirty="0"/>
          </a:p>
        </p:txBody>
      </p:sp>
      <p:pic>
        <p:nvPicPr>
          <p:cNvPr id="1068" name="A picture containing drawing, foodDescription automatically generated" descr="A picture containing drawing, foodDescription automatically generated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5922" y="687599"/>
            <a:ext cx="1781729" cy="1586899"/>
          </a:xfrm>
          <a:prstGeom prst="rect">
            <a:avLst/>
          </a:prstGeom>
          <a:ln w="12700">
            <a:miter lim="400000"/>
          </a:ln>
        </p:spPr>
      </p:pic>
      <p:sp>
        <p:nvSpPr>
          <p:cNvPr id="1069" name="TextBox 6"/>
          <p:cNvSpPr txBox="1"/>
          <p:nvPr/>
        </p:nvSpPr>
        <p:spPr>
          <a:xfrm>
            <a:off x="20485110" y="13220886"/>
            <a:ext cx="3820246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Life Collection, Pure Walnut wide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" name="LA0B7194.jpeg" descr="LA0B7194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94" y="-2"/>
            <a:ext cx="24355612" cy="13716004"/>
          </a:xfrm>
          <a:prstGeom prst="rect">
            <a:avLst/>
          </a:prstGeom>
          <a:ln w="12700">
            <a:miter lim="400000"/>
          </a:ln>
        </p:spPr>
      </p:pic>
      <p:sp>
        <p:nvSpPr>
          <p:cNvPr id="830" name="INTRODUCING"/>
          <p:cNvSpPr txBox="1"/>
          <p:nvPr/>
        </p:nvSpPr>
        <p:spPr>
          <a:xfrm>
            <a:off x="4359727" y="6209085"/>
            <a:ext cx="15664545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914400"/>
            <a:r>
              <a:rPr lang="ru-RU" sz="7200" dirty="0">
                <a:solidFill>
                  <a:prstClr val="whit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</a:t>
            </a:r>
            <a:r>
              <a:rPr lang="en-US" sz="7200" dirty="0">
                <a:solidFill>
                  <a:prstClr val="whit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Kährs</a:t>
            </a:r>
            <a:r>
              <a:rPr lang="ru-RU" sz="7200" dirty="0">
                <a:solidFill>
                  <a:prstClr val="whit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мы работаем с древесиной </a:t>
            </a:r>
          </a:p>
          <a:p>
            <a:pPr lvl="0" defTabSz="914400"/>
            <a:r>
              <a:rPr lang="ru-RU" sz="7200" dirty="0">
                <a:solidFill>
                  <a:prstClr val="whit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на протяжении последних 160 лет.</a:t>
            </a:r>
            <a:endParaRPr lang="en-US" sz="7200" dirty="0">
              <a:solidFill>
                <a:prstClr val="white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831" name="A picture containing drawing, foodDescription automatically generated" descr="A picture containing drawing, foodDescription automatically generate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5922" y="687599"/>
            <a:ext cx="1781729" cy="15868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Rektangel"/>
          <p:cNvSpPr/>
          <p:nvPr/>
        </p:nvSpPr>
        <p:spPr>
          <a:xfrm>
            <a:off x="-103026" y="-55710"/>
            <a:ext cx="24495598" cy="1380401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74" name="Skirtings…"/>
          <p:cNvSpPr txBox="1">
            <a:spLocks noGrp="1"/>
          </p:cNvSpPr>
          <p:nvPr>
            <p:ph type="body" sz="quarter" idx="1"/>
          </p:nvPr>
        </p:nvSpPr>
        <p:spPr>
          <a:xfrm>
            <a:off x="1080557" y="3916074"/>
            <a:ext cx="7116489" cy="2839004"/>
          </a:xfrm>
          <a:prstGeom prst="rect">
            <a:avLst/>
          </a:prstGeom>
        </p:spPr>
        <p:txBody>
          <a:bodyPr lIns="0" tIns="0" rIns="0" bIns="0"/>
          <a:lstStyle/>
          <a:p>
            <a:pPr defTabSz="816558">
              <a:spcBef>
                <a:spcPts val="400"/>
              </a:spcBef>
              <a:defRPr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ru-RU" dirty="0"/>
              <a:t>Плинтус и молдинги</a:t>
            </a:r>
            <a:endParaRPr dirty="0"/>
          </a:p>
          <a:p>
            <a:pPr defTabSz="816558">
              <a:spcBef>
                <a:spcPts val="400"/>
              </a:spcBef>
              <a:defRPr sz="2400" b="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endParaRPr dirty="0"/>
          </a:p>
          <a:p>
            <a:pPr marL="325754" indent="-325754" defTabSz="816558">
              <a:spcBef>
                <a:spcPts val="400"/>
              </a:spcBef>
              <a:buSzPct val="100000"/>
              <a:buFont typeface="Arial"/>
              <a:buChar char="•"/>
              <a:defRPr sz="2400" b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ru-RU" dirty="0"/>
              <a:t>Подходящий по цвету плинтус в 2 размерах</a:t>
            </a:r>
            <a:r>
              <a:rPr dirty="0"/>
              <a:t>: </a:t>
            </a:r>
            <a:br>
              <a:rPr dirty="0"/>
            </a:br>
            <a:r>
              <a:rPr dirty="0"/>
              <a:t>19*40 </a:t>
            </a:r>
            <a:r>
              <a:rPr lang="ru-RU" dirty="0"/>
              <a:t>мм</a:t>
            </a:r>
            <a:r>
              <a:rPr dirty="0"/>
              <a:t> and 16*60 </a:t>
            </a:r>
            <a:r>
              <a:rPr lang="ru-RU" dirty="0"/>
              <a:t>мм</a:t>
            </a:r>
            <a:endParaRPr dirty="0"/>
          </a:p>
          <a:p>
            <a:pPr marL="325754" indent="-325754" defTabSz="816558">
              <a:spcBef>
                <a:spcPts val="400"/>
              </a:spcBef>
              <a:buSzPct val="100000"/>
              <a:buFont typeface="Arial"/>
              <a:buChar char="•"/>
              <a:defRPr sz="2400" b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T-</a:t>
            </a:r>
            <a:r>
              <a:rPr lang="ru-RU" dirty="0"/>
              <a:t>молдинги</a:t>
            </a:r>
            <a:r>
              <a:rPr dirty="0"/>
              <a:t>, 58*12 </a:t>
            </a:r>
            <a:r>
              <a:rPr lang="ru-RU" dirty="0"/>
              <a:t>мм</a:t>
            </a:r>
            <a:endParaRPr dirty="0"/>
          </a:p>
          <a:p>
            <a:pPr marL="325754" indent="-325754" defTabSz="816558">
              <a:spcBef>
                <a:spcPts val="400"/>
              </a:spcBef>
              <a:buSzPct val="100000"/>
              <a:buFont typeface="Arial"/>
              <a:buChar char="•"/>
              <a:defRPr sz="2400" b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ru-RU" dirty="0"/>
              <a:t>Защитные накладки</a:t>
            </a:r>
            <a:r>
              <a:rPr dirty="0"/>
              <a:t>, 42*14 </a:t>
            </a:r>
            <a:r>
              <a:rPr lang="ru-RU" dirty="0"/>
              <a:t>мм</a:t>
            </a:r>
            <a:endParaRPr dirty="0"/>
          </a:p>
        </p:txBody>
      </p:sp>
      <p:sp>
        <p:nvSpPr>
          <p:cNvPr id="1075" name="Text Placeholder 2"/>
          <p:cNvSpPr txBox="1"/>
          <p:nvPr/>
        </p:nvSpPr>
        <p:spPr>
          <a:xfrm>
            <a:off x="1103810" y="7300004"/>
            <a:ext cx="5307719" cy="2929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algn="l" defTabSz="914400">
              <a:spcBef>
                <a:spcPts val="600"/>
              </a:spcBef>
              <a:defRPr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ru-RU" dirty="0"/>
              <a:t>Дополнительные аксессуары</a:t>
            </a:r>
            <a:endParaRPr dirty="0"/>
          </a:p>
          <a:p>
            <a:pPr algn="l" defTabSz="914400">
              <a:spcBef>
                <a:spcPts val="600"/>
              </a:spcBef>
              <a:defRPr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endParaRPr dirty="0"/>
          </a:p>
          <a:p>
            <a:pPr algn="l" defTabSz="914400">
              <a:spcBef>
                <a:spcPts val="600"/>
              </a:spcBef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ru-RU" dirty="0"/>
              <a:t>Продукты для укладки</a:t>
            </a:r>
            <a:endParaRPr dirty="0"/>
          </a:p>
          <a:p>
            <a:pPr algn="l" defTabSz="914400">
              <a:spcBef>
                <a:spcPts val="600"/>
              </a:spcBef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ru-RU" dirty="0"/>
              <a:t>Продукты для ухода и восстановления</a:t>
            </a:r>
            <a:endParaRPr dirty="0"/>
          </a:p>
          <a:p>
            <a:pPr algn="l" defTabSz="914400">
              <a:spcBef>
                <a:spcPts val="600"/>
              </a:spcBef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</p:txBody>
      </p:sp>
      <p:sp>
        <p:nvSpPr>
          <p:cNvPr id="1076" name="10 new colors in three versions"/>
          <p:cNvSpPr txBox="1"/>
          <p:nvPr/>
        </p:nvSpPr>
        <p:spPr>
          <a:xfrm>
            <a:off x="991194" y="1851893"/>
            <a:ext cx="8428985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3500" cap="all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ru-RU" dirty="0"/>
              <a:t>Подходящие аксессуары</a:t>
            </a:r>
            <a:endParaRPr dirty="0"/>
          </a:p>
        </p:txBody>
      </p:sp>
      <p:pic>
        <p:nvPicPr>
          <p:cNvPr id="1077" name="585_50034.jpeg" descr="585_50034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362171" y="685797"/>
            <a:ext cx="3988929" cy="4248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8" name="11477_50034.jpg" descr="11477_5003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657772" y="2506133"/>
            <a:ext cx="5544662" cy="42489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9" name="11465_50034.jpg" descr="11465_50034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349467" y="5079436"/>
            <a:ext cx="6256077" cy="3979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0" name="3999_50034.jpeg" descr="3999_50034.jpe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362168" y="9204053"/>
            <a:ext cx="3988932" cy="3043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1" name="7078_50034.jpeg" descr="7078_50034.jpe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5990" y="9684601"/>
            <a:ext cx="5753887" cy="3730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2" name="A picture containing drawing, foodDescription automatically generated" descr="A picture containing drawing, foodDescription automatically generated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5922" y="687599"/>
            <a:ext cx="1781729" cy="1586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3" name="_J8A2913.jpeg" descr="_J8A2913.jpe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849876" y="6912467"/>
            <a:ext cx="4354246" cy="5120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4" name="Bildobjekt 6" descr="Bildobjekt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37491" y="6914039"/>
            <a:ext cx="5307716" cy="2653859"/>
          </a:xfrm>
          <a:prstGeom prst="rect">
            <a:avLst/>
          </a:prstGeom>
          <a:ln w="12700">
            <a:miter lim="400000"/>
          </a:ln>
        </p:spPr>
      </p:pic>
      <p:sp>
        <p:nvSpPr>
          <p:cNvPr id="1085" name="Text Placeholder 2"/>
          <p:cNvSpPr txBox="1"/>
          <p:nvPr/>
        </p:nvSpPr>
        <p:spPr>
          <a:xfrm>
            <a:off x="1103810" y="10427775"/>
            <a:ext cx="5307719" cy="2929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algn="l" defTabSz="914400">
              <a:spcBef>
                <a:spcPts val="600"/>
              </a:spcBef>
              <a:defRPr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ru-RU" dirty="0"/>
              <a:t>А вы знали</a:t>
            </a:r>
            <a:r>
              <a:rPr dirty="0"/>
              <a:t>...</a:t>
            </a:r>
          </a:p>
          <a:p>
            <a:pPr algn="l" defTabSz="914400">
              <a:spcBef>
                <a:spcPts val="600"/>
              </a:spcBef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ru-RU" dirty="0">
                <a:sym typeface="Open Sans"/>
              </a:rPr>
              <a:t>Что если использовать подложку Kährs </a:t>
            </a:r>
            <a:r>
              <a:rPr lang="ru-RU" dirty="0" err="1">
                <a:sym typeface="Open Sans"/>
              </a:rPr>
              <a:t>Tuplex</a:t>
            </a:r>
            <a:r>
              <a:rPr lang="ru-RU" dirty="0">
                <a:sym typeface="Open Sans"/>
              </a:rPr>
              <a:t>, вы увеличите </a:t>
            </a:r>
            <a:r>
              <a:rPr lang="ru-RU" dirty="0" err="1">
                <a:sym typeface="Open Sans"/>
              </a:rPr>
              <a:t>шумопоглощение</a:t>
            </a:r>
            <a:r>
              <a:rPr lang="ru-RU" dirty="0">
                <a:sym typeface="Open Sans"/>
              </a:rPr>
              <a:t> на 20 дБ.</a:t>
            </a:r>
            <a:endParaRPr dirty="0"/>
          </a:p>
        </p:txBody>
      </p:sp>
      <p:sp>
        <p:nvSpPr>
          <p:cNvPr id="1086" name="Rectangle 5"/>
          <p:cNvSpPr/>
          <p:nvPr/>
        </p:nvSpPr>
        <p:spPr>
          <a:xfrm>
            <a:off x="606741" y="9870044"/>
            <a:ext cx="6249224" cy="2903731"/>
          </a:xfrm>
          <a:prstGeom prst="rect">
            <a:avLst/>
          </a:prstGeom>
          <a:ln w="38100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0" name="Table 4"/>
          <p:cNvGraphicFramePr/>
          <p:nvPr>
            <p:extLst>
              <p:ext uri="{D42A27DB-BD31-4B8C-83A1-F6EECF244321}">
                <p14:modId xmlns:p14="http://schemas.microsoft.com/office/powerpoint/2010/main" val="1497297597"/>
              </p:ext>
            </p:extLst>
          </p:nvPr>
        </p:nvGraphicFramePr>
        <p:xfrm>
          <a:off x="1079225" y="2711537"/>
          <a:ext cx="22486742" cy="9906498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0600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884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904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3107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9630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96826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353721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93536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697278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lang="ru-RU" dirty="0">
                          <a:latin typeface="Open Sans Light"/>
                          <a:ea typeface="Open Sans Light"/>
                          <a:cs typeface="Open Sans Light"/>
                        </a:rPr>
                        <a:t>Наименование</a:t>
                      </a:r>
                      <a:endParaRPr dirty="0">
                        <a:latin typeface="Open Sans Light"/>
                        <a:ea typeface="Open Sans Light"/>
                        <a:cs typeface="Open Sans Light"/>
                      </a:endParaRP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FFFFFF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FFFFFF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latin typeface="Open Sans Light"/>
                          <a:ea typeface="Open Sans Light"/>
                          <a:cs typeface="Open Sans Light"/>
                        </a:defRPr>
                      </a:pPr>
                      <a:r>
                        <a:rPr lang="ru-RU" dirty="0"/>
                        <a:t>Артикул</a:t>
                      </a:r>
                      <a:endParaRPr dirty="0"/>
                    </a:p>
                    <a:p>
                      <a:pPr algn="ctr" defTabSz="914400">
                        <a:defRPr sz="1800">
                          <a:latin typeface="Open Sans Light"/>
                          <a:ea typeface="Open Sans Light"/>
                          <a:cs typeface="Open Sans Light"/>
                        </a:defRPr>
                      </a:pPr>
                      <a:r>
                        <a:rPr dirty="0"/>
                        <a:t>1-</a:t>
                      </a:r>
                      <a:r>
                        <a:rPr lang="ru-RU" dirty="0"/>
                        <a:t>полосный широкий</a:t>
                      </a:r>
                      <a:endParaRPr dirty="0"/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FFFFFF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latin typeface="Open Sans Light"/>
                          <a:ea typeface="Open Sans Light"/>
                          <a:cs typeface="Open Sans Light"/>
                        </a:defRPr>
                      </a:pPr>
                      <a:r>
                        <a:rPr lang="ru-RU" dirty="0"/>
                        <a:t>Артикул</a:t>
                      </a:r>
                    </a:p>
                    <a:p>
                      <a:pPr algn="ctr" defTabSz="914400">
                        <a:defRPr sz="1800">
                          <a:latin typeface="Open Sans Light"/>
                          <a:ea typeface="Open Sans Light"/>
                          <a:cs typeface="Open Sans Light"/>
                        </a:defRPr>
                      </a:pPr>
                      <a:r>
                        <a:rPr lang="ru-RU" dirty="0"/>
                        <a:t>1-полосный узкий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FFFFFF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latin typeface="Open Sans Light"/>
                          <a:ea typeface="Open Sans Light"/>
                          <a:cs typeface="Open Sans Light"/>
                        </a:defRPr>
                      </a:pPr>
                      <a:r>
                        <a:rPr lang="ru-RU" dirty="0"/>
                        <a:t>Артикул</a:t>
                      </a:r>
                    </a:p>
                    <a:p>
                      <a:pPr algn="ctr" defTabSz="914400">
                        <a:defRPr sz="1800">
                          <a:latin typeface="Open Sans Light"/>
                          <a:ea typeface="Open Sans Light"/>
                          <a:cs typeface="Open Sans Light"/>
                        </a:defRPr>
                      </a:pPr>
                      <a:r>
                        <a:rPr lang="ru-RU" dirty="0"/>
                        <a:t>2-полосный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FFFFFF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ru-RU" dirty="0">
                          <a:latin typeface="Open Sans Light"/>
                          <a:ea typeface="Open Sans Light"/>
                          <a:cs typeface="Open Sans Light"/>
                        </a:rPr>
                        <a:t>Древесина</a:t>
                      </a:r>
                      <a:endParaRPr dirty="0">
                        <a:latin typeface="Open Sans Light"/>
                        <a:ea typeface="Open Sans Light"/>
                        <a:cs typeface="Open Sans Light"/>
                      </a:endParaRP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FFFFFF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ru-RU" dirty="0">
                          <a:latin typeface="Open Sans Light"/>
                          <a:ea typeface="Open Sans Light"/>
                          <a:cs typeface="Open Sans Light"/>
                        </a:rPr>
                        <a:t>Сортировка</a:t>
                      </a:r>
                      <a:endParaRPr dirty="0">
                        <a:latin typeface="Open Sans Light"/>
                        <a:ea typeface="Open Sans Light"/>
                        <a:cs typeface="Open Sans Light"/>
                      </a:endParaRP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FFFFFF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ru-RU" dirty="0">
                          <a:latin typeface="Open Sans Light"/>
                          <a:ea typeface="Open Sans Light"/>
                          <a:cs typeface="Open Sans Light"/>
                        </a:rPr>
                        <a:t>Покрытие</a:t>
                      </a:r>
                      <a:endParaRPr dirty="0">
                        <a:latin typeface="Open Sans Light"/>
                        <a:ea typeface="Open Sans Light"/>
                        <a:cs typeface="Open Sans Light"/>
                      </a:endParaRP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FFFFFF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ru-RU" dirty="0">
                          <a:latin typeface="Open Sans Light"/>
                          <a:ea typeface="Open Sans Light"/>
                          <a:cs typeface="Open Sans Light"/>
                        </a:rPr>
                        <a:t>Тонировка</a:t>
                      </a:r>
                      <a:endParaRPr dirty="0">
                        <a:latin typeface="Open Sans Light"/>
                        <a:ea typeface="Open Sans Light"/>
                        <a:cs typeface="Open Sans Light"/>
                      </a:endParaRP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FFFFFF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2092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Coconut Cream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FFFFFF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LTCLRW3001-150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dirty="0">
                          <a:latin typeface="Open Sans Light"/>
                          <a:ea typeface="Open Sans Light"/>
                          <a:cs typeface="Open Sans Light"/>
                        </a:rPr>
                        <a:t>LTCLRW3001-118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LTCLRW3001-193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ru-RU" dirty="0">
                          <a:latin typeface="Open Sans Light"/>
                          <a:ea typeface="Open Sans Light"/>
                          <a:cs typeface="Open Sans Light"/>
                        </a:rPr>
                        <a:t>Дуб</a:t>
                      </a:r>
                      <a:endParaRPr dirty="0">
                        <a:latin typeface="Open Sans Light"/>
                        <a:ea typeface="Open Sans Light"/>
                        <a:cs typeface="Open Sans Light"/>
                      </a:endParaRP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Calm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ru-RU" dirty="0">
                          <a:latin typeface="Open Sans Light"/>
                          <a:ea typeface="Open Sans Light"/>
                          <a:cs typeface="Open Sans Light"/>
                        </a:rPr>
                        <a:t>Матовый лак</a:t>
                      </a:r>
                      <a:endParaRPr dirty="0">
                        <a:latin typeface="Open Sans Light"/>
                        <a:ea typeface="Open Sans Light"/>
                        <a:cs typeface="Open Sans Light"/>
                      </a:endParaRP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x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2092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Light Suede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FFFFFF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dirty="0">
                          <a:latin typeface="Open Sans Light"/>
                          <a:ea typeface="Open Sans Light"/>
                          <a:cs typeface="Open Sans Light"/>
                        </a:rPr>
                        <a:t>LTCLRW3002-150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LTCLRW3002-118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LTCLRW3002-193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ru-RU" dirty="0">
                          <a:latin typeface="Open Sans Light"/>
                          <a:ea typeface="Open Sans Light"/>
                          <a:cs typeface="Open Sans Light"/>
                        </a:rPr>
                        <a:t>Дуб</a:t>
                      </a:r>
                      <a:endParaRPr dirty="0">
                        <a:latin typeface="Open Sans Light"/>
                        <a:ea typeface="Open Sans Light"/>
                        <a:cs typeface="Open Sans Light"/>
                      </a:endParaRP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Calm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ru-RU" dirty="0">
                          <a:latin typeface="Open Sans Light"/>
                          <a:ea typeface="Open Sans Light"/>
                          <a:cs typeface="Open Sans Light"/>
                        </a:rPr>
                        <a:t>Матовый лак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x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2092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Pure Oak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FFFFFF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LTCLRW3003-150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LTCLRW3003-118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LTCLRW3003-193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ru-RU" dirty="0">
                          <a:latin typeface="Open Sans Light"/>
                          <a:ea typeface="Open Sans Light"/>
                          <a:cs typeface="Open Sans Light"/>
                        </a:rPr>
                        <a:t>Дуб</a:t>
                      </a:r>
                      <a:endParaRPr dirty="0">
                        <a:latin typeface="Open Sans Light"/>
                        <a:ea typeface="Open Sans Light"/>
                        <a:cs typeface="Open Sans Light"/>
                      </a:endParaRP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Calm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ru-RU" dirty="0">
                          <a:latin typeface="Open Sans Light"/>
                          <a:ea typeface="Open Sans Light"/>
                          <a:cs typeface="Open Sans Light"/>
                        </a:rPr>
                        <a:t>Матовый лак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 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2092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Whole Grain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FFFFFF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LTCLRW3004-150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LTCLRW3004-118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LTCLRW3004-193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ru-RU" dirty="0">
                          <a:latin typeface="Open Sans Light"/>
                          <a:ea typeface="Open Sans Light"/>
                          <a:cs typeface="Open Sans Light"/>
                        </a:rPr>
                        <a:t>Дуб</a:t>
                      </a:r>
                      <a:endParaRPr dirty="0">
                        <a:latin typeface="Open Sans Light"/>
                        <a:ea typeface="Open Sans Light"/>
                        <a:cs typeface="Open Sans Light"/>
                      </a:endParaRP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Calm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ru-RU" dirty="0">
                          <a:latin typeface="Open Sans Light"/>
                          <a:ea typeface="Open Sans Light"/>
                          <a:cs typeface="Open Sans Light"/>
                        </a:rPr>
                        <a:t>Матовый лак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x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2092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Driftwood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FFFFFF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LTCLRW3005-150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LTCLRW3005-118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LTCLRW3005-193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ru-RU" dirty="0">
                          <a:latin typeface="Open Sans Light"/>
                          <a:ea typeface="Open Sans Light"/>
                          <a:cs typeface="Open Sans Light"/>
                        </a:rPr>
                        <a:t>Дуб</a:t>
                      </a:r>
                      <a:endParaRPr dirty="0">
                        <a:latin typeface="Open Sans Light"/>
                        <a:ea typeface="Open Sans Light"/>
                        <a:cs typeface="Open Sans Light"/>
                      </a:endParaRP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Calm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ru-RU" dirty="0">
                          <a:latin typeface="Open Sans Light"/>
                          <a:ea typeface="Open Sans Light"/>
                          <a:cs typeface="Open Sans Light"/>
                        </a:rPr>
                        <a:t>Матовый лак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x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92092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Earl Grey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FFFFFF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LTCLRW3006-150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LTCLRW3006-118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LTCLRW3006-193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ru-RU" dirty="0">
                          <a:latin typeface="Open Sans Light"/>
                          <a:ea typeface="Open Sans Light"/>
                          <a:cs typeface="Open Sans Light"/>
                        </a:rPr>
                        <a:t>Дуб</a:t>
                      </a:r>
                      <a:endParaRPr dirty="0">
                        <a:latin typeface="Open Sans Light"/>
                        <a:ea typeface="Open Sans Light"/>
                        <a:cs typeface="Open Sans Light"/>
                      </a:endParaRP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Calm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ru-RU" dirty="0">
                          <a:latin typeface="Open Sans Light"/>
                          <a:ea typeface="Open Sans Light"/>
                          <a:cs typeface="Open Sans Light"/>
                        </a:rPr>
                        <a:t>Матовый лак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x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92092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Butterscotch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FFFFFF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LTCLRW3007-150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LTCLRW3007-118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LTCLRW3007-193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ru-RU" dirty="0">
                          <a:latin typeface="Open Sans Light"/>
                          <a:ea typeface="Open Sans Light"/>
                          <a:cs typeface="Open Sans Light"/>
                        </a:rPr>
                        <a:t>Дуб</a:t>
                      </a:r>
                      <a:endParaRPr dirty="0">
                        <a:latin typeface="Open Sans Light"/>
                        <a:ea typeface="Open Sans Light"/>
                        <a:cs typeface="Open Sans Light"/>
                      </a:endParaRP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Calm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ru-RU" dirty="0">
                          <a:latin typeface="Open Sans Light"/>
                          <a:ea typeface="Open Sans Light"/>
                          <a:cs typeface="Open Sans Light"/>
                        </a:rPr>
                        <a:t>Матовый лак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x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92092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Faded Black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FFFFFF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LTCLRW3008-150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LTCLRW3008-118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LTCLRW3008-193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ru-RU" dirty="0">
                          <a:latin typeface="Open Sans Light"/>
                          <a:ea typeface="Open Sans Light"/>
                          <a:cs typeface="Open Sans Light"/>
                        </a:rPr>
                        <a:t>Дуб</a:t>
                      </a:r>
                      <a:endParaRPr dirty="0">
                        <a:latin typeface="Open Sans Light"/>
                        <a:ea typeface="Open Sans Light"/>
                        <a:cs typeface="Open Sans Light"/>
                      </a:endParaRP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Calm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ru-RU" dirty="0">
                          <a:latin typeface="Open Sans Light"/>
                          <a:ea typeface="Open Sans Light"/>
                          <a:cs typeface="Open Sans Light"/>
                        </a:rPr>
                        <a:t>Матовый лак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x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92092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Pure Walnut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FFFFFF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LTCLRW3010-150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LTCLRW3010-118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LTCLRW3010-193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ru-RU" dirty="0">
                          <a:latin typeface="Open Sans Light"/>
                          <a:ea typeface="Open Sans Light"/>
                          <a:cs typeface="Open Sans Light"/>
                        </a:rPr>
                        <a:t>Орех</a:t>
                      </a:r>
                      <a:endParaRPr dirty="0">
                        <a:latin typeface="Open Sans Light"/>
                        <a:ea typeface="Open Sans Light"/>
                        <a:cs typeface="Open Sans Light"/>
                      </a:endParaRP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Calm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ru-RU" dirty="0">
                          <a:latin typeface="Open Sans Light"/>
                          <a:ea typeface="Open Sans Light"/>
                          <a:cs typeface="Open Sans Light"/>
                        </a:rPr>
                        <a:t>Матовый лак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 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92092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Cocoa Bean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FFFFFF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LTCLRW3011-150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LTCLRW3011-118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LTCLRW3011-193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FFFFF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ru-RU" dirty="0">
                          <a:latin typeface="Open Sans Light"/>
                          <a:ea typeface="Open Sans Light"/>
                          <a:cs typeface="Open Sans Light"/>
                        </a:rPr>
                        <a:t>Дуб</a:t>
                      </a:r>
                      <a:endParaRPr dirty="0">
                        <a:latin typeface="Open Sans Light"/>
                        <a:ea typeface="Open Sans Light"/>
                        <a:cs typeface="Open Sans Light"/>
                      </a:endParaRP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>
                          <a:latin typeface="Open Sans Light"/>
                          <a:ea typeface="Open Sans Light"/>
                          <a:cs typeface="Open Sans Light"/>
                        </a:rPr>
                        <a:t>Calm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ru-RU" dirty="0">
                          <a:latin typeface="Open Sans Light"/>
                          <a:ea typeface="Open Sans Light"/>
                          <a:cs typeface="Open Sans Light"/>
                        </a:rPr>
                        <a:t>Матовый лак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dirty="0">
                          <a:latin typeface="Open Sans Light"/>
                          <a:ea typeface="Open Sans Light"/>
                          <a:cs typeface="Open Sans Light"/>
                        </a:rPr>
                        <a:t>x</a:t>
                      </a:r>
                    </a:p>
                  </a:txBody>
                  <a:tcPr marL="2166" marR="2166" marT="2166" marB="2166" anchor="ctr" horzOverflow="overflow">
                    <a:lnL w="3175">
                      <a:solidFill>
                        <a:srgbClr val="929292"/>
                      </a:solidFill>
                      <a:miter lim="400000"/>
                    </a:lnL>
                    <a:lnR w="3175">
                      <a:solidFill>
                        <a:srgbClr val="929292"/>
                      </a:solidFill>
                      <a:miter lim="400000"/>
                    </a:lnR>
                    <a:lnT w="3175">
                      <a:solidFill>
                        <a:srgbClr val="929292"/>
                      </a:solidFill>
                      <a:miter lim="400000"/>
                    </a:lnT>
                    <a:lnB w="3175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1091" name="NEW range of wood flooring"/>
          <p:cNvSpPr txBox="1"/>
          <p:nvPr/>
        </p:nvSpPr>
        <p:spPr>
          <a:xfrm>
            <a:off x="991195" y="1170561"/>
            <a:ext cx="8128297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500" cap="all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KÄHRS LIFE</a:t>
            </a:r>
          </a:p>
          <a:p>
            <a:pPr algn="l" defTabSz="457200">
              <a:defRPr sz="3500" cap="all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ru-RU" dirty="0"/>
              <a:t>Ассортимент</a:t>
            </a:r>
            <a:endParaRPr dirty="0"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3" name="ANNONS2.jpeg" descr="ANNONS2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55484" y="7144656"/>
            <a:ext cx="2115689" cy="2993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4" name="ANNONS.jpg" descr="ANNONS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4115" y="567386"/>
            <a:ext cx="4353728" cy="6161071"/>
          </a:xfrm>
          <a:prstGeom prst="rect">
            <a:avLst/>
          </a:prstGeom>
          <a:ln w="12700">
            <a:miter lim="400000"/>
          </a:ln>
        </p:spPr>
      </p:pic>
      <p:sp>
        <p:nvSpPr>
          <p:cNvPr id="1095" name="A real wood floor  for real life"/>
          <p:cNvSpPr txBox="1"/>
          <p:nvPr/>
        </p:nvSpPr>
        <p:spPr>
          <a:xfrm>
            <a:off x="991194" y="1636282"/>
            <a:ext cx="7092103" cy="1718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500" cap="all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ru-RU" dirty="0"/>
              <a:t>ДЕРЕВЯННЫЕ ПОЛЫ</a:t>
            </a:r>
            <a:r>
              <a:rPr dirty="0"/>
              <a:t/>
            </a:r>
            <a:br>
              <a:rPr dirty="0"/>
            </a:br>
            <a:r>
              <a:rPr lang="ru-RU" dirty="0"/>
              <a:t>ДЛЯ ПОВСЕДНЕВНОЙ ЖИЗНИ рекламные материалы</a:t>
            </a:r>
            <a:endParaRPr dirty="0"/>
          </a:p>
        </p:txBody>
      </p:sp>
      <p:pic>
        <p:nvPicPr>
          <p:cNvPr id="1096" name="Oak Berlin.jpeg" descr="Oak Berlin.jpe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0289" y="7186231"/>
            <a:ext cx="3079971" cy="4355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7" name="550x450_lifewood2.jpeg" descr="550x450_lifewood2.jpe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2618" y="2148913"/>
            <a:ext cx="5605584" cy="4588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8" name="Picture 4" descr="Picture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179484" y="5594305"/>
            <a:ext cx="4204519" cy="8121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9" name="Real_skiss.jpg" descr="Real_skiss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78401" y="7173262"/>
            <a:ext cx="4017137" cy="5684752"/>
          </a:xfrm>
          <a:prstGeom prst="rect">
            <a:avLst/>
          </a:prstGeom>
          <a:ln w="12700">
            <a:miter lim="400000"/>
          </a:ln>
          <a:effectLst>
            <a:outerShdw blurRad="419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100" name="Text Placeholder 2"/>
          <p:cNvSpPr txBox="1">
            <a:spLocks noGrp="1"/>
          </p:cNvSpPr>
          <p:nvPr>
            <p:ph type="body" sz="quarter" idx="1"/>
          </p:nvPr>
        </p:nvSpPr>
        <p:spPr>
          <a:xfrm>
            <a:off x="1117921" y="4379828"/>
            <a:ext cx="10505755" cy="5861056"/>
          </a:xfrm>
          <a:prstGeom prst="rect">
            <a:avLst/>
          </a:prstGeom>
        </p:spPr>
        <p:txBody>
          <a:bodyPr/>
          <a:lstStyle/>
          <a:p>
            <a:pPr marL="325754" indent="-325754" defTabSz="433585">
              <a:spcBef>
                <a:spcPts val="1100"/>
              </a:spcBef>
              <a:buSzPct val="100000"/>
              <a:buFont typeface="Arial"/>
              <a:buChar char="•"/>
              <a:defRPr sz="2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Kahrs.com</a:t>
            </a:r>
            <a:endParaRPr sz="1900" dirty="0"/>
          </a:p>
          <a:p>
            <a:pPr marL="325754" indent="-325754" defTabSz="433585">
              <a:spcBef>
                <a:spcPts val="1100"/>
              </a:spcBef>
              <a:buSzPct val="100000"/>
              <a:buFont typeface="Arial"/>
              <a:buChar char="•"/>
              <a:defRPr sz="2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Kahrsflooring.com</a:t>
            </a:r>
            <a:endParaRPr sz="1900" dirty="0"/>
          </a:p>
          <a:p>
            <a:pPr marL="325754" indent="-325754" defTabSz="433585">
              <a:spcBef>
                <a:spcPts val="1100"/>
              </a:spcBef>
              <a:buSzPct val="100000"/>
              <a:buFont typeface="Arial"/>
              <a:buChar char="•"/>
              <a:defRPr sz="2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dirty="0"/>
              <a:t>Информация в соцсетях</a:t>
            </a:r>
            <a:r>
              <a:rPr dirty="0"/>
              <a:t>, </a:t>
            </a:r>
            <a:r>
              <a:rPr lang="en-US" dirty="0"/>
              <a:t>Instagram</a:t>
            </a:r>
            <a:endParaRPr dirty="0"/>
          </a:p>
          <a:p>
            <a:pPr marL="325754" indent="-325754" defTabSz="433585">
              <a:spcBef>
                <a:spcPts val="1100"/>
              </a:spcBef>
              <a:buSzPct val="100000"/>
              <a:buFont typeface="Arial"/>
              <a:buChar char="•"/>
              <a:defRPr sz="2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dirty="0"/>
              <a:t>Брошюры</a:t>
            </a:r>
            <a:endParaRPr dirty="0"/>
          </a:p>
          <a:p>
            <a:pPr marL="325754" indent="-325754" defTabSz="433585">
              <a:spcBef>
                <a:spcPts val="1100"/>
              </a:spcBef>
              <a:buSzPct val="100000"/>
              <a:buFont typeface="Arial"/>
              <a:buChar char="•"/>
              <a:defRPr sz="2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dirty="0"/>
              <a:t>Образцы</a:t>
            </a:r>
            <a:endParaRPr dirty="0"/>
          </a:p>
          <a:p>
            <a:pPr marL="325754" indent="-325754" defTabSz="433585">
              <a:spcBef>
                <a:spcPts val="1100"/>
              </a:spcBef>
              <a:buSzPct val="100000"/>
              <a:buFont typeface="Arial"/>
              <a:buChar char="•"/>
              <a:defRPr sz="2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dirty="0"/>
              <a:t>Изображения и продуктовые карты</a:t>
            </a:r>
            <a:endParaRPr sz="1900" dirty="0"/>
          </a:p>
          <a:p>
            <a:pPr marL="325754" indent="-325754" defTabSz="433585">
              <a:spcBef>
                <a:spcPts val="1100"/>
              </a:spcBef>
              <a:buSzPct val="100000"/>
              <a:buFont typeface="Arial"/>
              <a:buChar char="•"/>
              <a:defRPr sz="2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dirty="0"/>
              <a:t>Рекламные баннеры</a:t>
            </a:r>
            <a:endParaRPr sz="1900" dirty="0"/>
          </a:p>
          <a:p>
            <a:pPr marL="325754" indent="-325754" defTabSz="433585">
              <a:spcBef>
                <a:spcPts val="1100"/>
              </a:spcBef>
              <a:buSzPct val="100000"/>
              <a:buFont typeface="Arial"/>
              <a:buChar char="•"/>
              <a:defRPr sz="2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dirty="0"/>
              <a:t>Стенды для розничных магазинов</a:t>
            </a:r>
            <a:endParaRPr dirty="0"/>
          </a:p>
          <a:p>
            <a:pPr marL="325754" indent="-325754" defTabSz="433585">
              <a:spcBef>
                <a:spcPts val="1100"/>
              </a:spcBef>
              <a:buSzPct val="100000"/>
              <a:buFont typeface="Arial"/>
              <a:buChar char="•"/>
              <a:defRPr sz="2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dirty="0"/>
              <a:t>Добавление декоров в новый виртуальный шоу-рум</a:t>
            </a:r>
            <a:r>
              <a:rPr dirty="0"/>
              <a:t> Kährs</a:t>
            </a:r>
          </a:p>
        </p:txBody>
      </p:sp>
      <p:pic>
        <p:nvPicPr>
          <p:cNvPr id="1101" name="7a64b8c3-e230-4ce3-aae7-b2dca0c0c4c1" descr="7a64b8c3-e230-4ce3-aae7-b2dca0c0c4c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16456640" y="11094613"/>
            <a:ext cx="2504606" cy="1070218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" name="image89.jpeg" descr="image89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6404" y="680947"/>
            <a:ext cx="7035254" cy="9977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6" name="A picture containing drawing, foodDescription automatically generated" descr="A picture containing drawing, foodDescription automatically generated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4822" y="687599"/>
            <a:ext cx="1781729" cy="1586899"/>
          </a:xfrm>
          <a:prstGeom prst="rect">
            <a:avLst/>
          </a:prstGeom>
          <a:ln w="12700">
            <a:miter lim="400000"/>
          </a:ln>
        </p:spPr>
      </p:pic>
      <p:sp>
        <p:nvSpPr>
          <p:cNvPr id="1107" name="Whole grain"/>
          <p:cNvSpPr txBox="1"/>
          <p:nvPr/>
        </p:nvSpPr>
        <p:spPr>
          <a:xfrm>
            <a:off x="1321893" y="7399475"/>
            <a:ext cx="344051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cap="all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COCONUT CREAM</a:t>
            </a:r>
          </a:p>
        </p:txBody>
      </p:sp>
      <p:pic>
        <p:nvPicPr>
          <p:cNvPr id="1108" name="image61.jpeg" descr="image61.jpe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00206" y="680947"/>
            <a:ext cx="15366197" cy="12128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9" name="A picture containing drawing, foodDescription automatically generated" descr="A picture containing drawing, foodDescription automatically generated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69313" y="687599"/>
            <a:ext cx="1781727" cy="1586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0" name="Bildobjekt 5" descr="Bildobjekt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508" y="8273261"/>
            <a:ext cx="4480950" cy="4535818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sp>
        <p:nvSpPr>
          <p:cNvPr id="1111" name="Rubrik 1"/>
          <p:cNvSpPr txBox="1"/>
          <p:nvPr/>
        </p:nvSpPr>
        <p:spPr>
          <a:xfrm>
            <a:off x="1545449" y="8522961"/>
            <a:ext cx="4029068" cy="3263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algn="l" defTabSz="914400">
              <a:lnSpc>
                <a:spcPct val="90000"/>
              </a:lnSpc>
              <a:defRPr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lang="ru-RU" dirty="0"/>
              <a:t>МОЛОЧНО-КРЕМОВЫЙ НЕПРОЗРАЧНЫЙ ЦВЕТ </a:t>
            </a:r>
            <a:r>
              <a:rPr dirty="0"/>
              <a:t>, </a:t>
            </a:r>
            <a:r>
              <a:rPr lang="ru-RU" dirty="0"/>
              <a:t>НАВЕВАЮЩИЙ ВОСПОМИНАНИЯ О ПЕСЧАНЫХ ТРОПИЧЕСКИХ ПЛЯЖАХ</a:t>
            </a:r>
            <a:endParaRPr dirty="0"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5" name="image90.jpeg" descr="image90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6404" y="680948"/>
            <a:ext cx="7035254" cy="9977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6" name="A picture containing drawing, foodDescription automatically generated" descr="A picture containing drawing, foodDescription automatically generated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4822" y="687599"/>
            <a:ext cx="1781729" cy="1586899"/>
          </a:xfrm>
          <a:prstGeom prst="rect">
            <a:avLst/>
          </a:prstGeom>
          <a:ln w="12700">
            <a:miter lim="400000"/>
          </a:ln>
        </p:spPr>
      </p:pic>
      <p:sp>
        <p:nvSpPr>
          <p:cNvPr id="1117" name="Whole grain"/>
          <p:cNvSpPr txBox="1"/>
          <p:nvPr/>
        </p:nvSpPr>
        <p:spPr>
          <a:xfrm>
            <a:off x="1280501" y="7375869"/>
            <a:ext cx="257909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cap="all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Light Suede</a:t>
            </a:r>
          </a:p>
        </p:txBody>
      </p:sp>
      <p:pic>
        <p:nvPicPr>
          <p:cNvPr id="1118" name="Light_Suede_1-strip wide_LTCLRW3002-150.jpg" descr="Light_Suede_1-strip wide_LTCLRW3002-150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00208" y="680947"/>
            <a:ext cx="15366193" cy="12128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9" name="A picture containing drawing, foodDescription automatically generated" descr="A picture containing drawing, foodDescription automatically generated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69313" y="687599"/>
            <a:ext cx="1781727" cy="1586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0" name="Bildobjekt 8" descr="Bildobjekt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9212" y="8273736"/>
            <a:ext cx="4433446" cy="4535342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sp>
        <p:nvSpPr>
          <p:cNvPr id="1121" name="Rubrik 1"/>
          <p:cNvSpPr txBox="1"/>
          <p:nvPr/>
        </p:nvSpPr>
        <p:spPr>
          <a:xfrm>
            <a:off x="1522113" y="8388156"/>
            <a:ext cx="4072798" cy="3406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algn="l" defTabSz="914400">
              <a:lnSpc>
                <a:spcPct val="90000"/>
              </a:lnSpc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lang="ru-RU" dirty="0"/>
              <a:t>МЯГКИЙ БАРХАТНЫЙ ОТТЕНОК ЗАМШИ СОЗДАЕТ УСПОКАИВАЮЩИЙ ФОН ДЛЯ ЛЮБОЙ ОБСТАНОВКИ. 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5" name="image91.jpeg" descr="image91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6403" y="680947"/>
            <a:ext cx="7035256" cy="9977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6" name="A picture containing drawing, foodDescription automatically generated" descr="A picture containing drawing, foodDescription automatically generated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4822" y="687599"/>
            <a:ext cx="1781729" cy="1586899"/>
          </a:xfrm>
          <a:prstGeom prst="rect">
            <a:avLst/>
          </a:prstGeom>
          <a:ln w="12700">
            <a:miter lim="400000"/>
          </a:ln>
        </p:spPr>
      </p:pic>
      <p:sp>
        <p:nvSpPr>
          <p:cNvPr id="1127" name="Whole grain"/>
          <p:cNvSpPr txBox="1"/>
          <p:nvPr/>
        </p:nvSpPr>
        <p:spPr>
          <a:xfrm>
            <a:off x="1311358" y="7328660"/>
            <a:ext cx="199806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cap="all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dirty="0"/>
              <a:t>Pure Oak</a:t>
            </a:r>
          </a:p>
        </p:txBody>
      </p:sp>
      <p:pic>
        <p:nvPicPr>
          <p:cNvPr id="1128" name="9_Pure_Oak_Broad_1_strip_TCLRW3003_150.jpg" descr="9_Pure_Oak_Broad_1_strip_TCLRW3003_150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906275" y="680947"/>
            <a:ext cx="8660128" cy="12128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9" name="A picture containing drawing, foodDescription automatically generated" descr="A picture containing drawing, foodDescription automatically generated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69313" y="687599"/>
            <a:ext cx="1781727" cy="1586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0" name="8_Pure_Oak_2_strip_LTCLRW3003_193.jpg" descr="8_Pure_Oak_2_strip_LTCLRW3003_193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8652" y="2937285"/>
            <a:ext cx="6310780" cy="98884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1" name="Bildobjekt 6" descr="Bildobjekt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212" y="8273736"/>
            <a:ext cx="4433446" cy="4535344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  <p:sp>
        <p:nvSpPr>
          <p:cNvPr id="1132" name="Rectangle 1"/>
          <p:cNvSpPr txBox="1"/>
          <p:nvPr/>
        </p:nvSpPr>
        <p:spPr>
          <a:xfrm>
            <a:off x="1501325" y="8497775"/>
            <a:ext cx="4069219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lang="ru-RU" dirty="0"/>
              <a:t>КРАСИВЫЕ ТЕПЛЫЕ ОТТЕНКИ ДУБА НАТУРАЛЬНОГО ДУБА</a:t>
            </a:r>
            <a:endParaRPr dirty="0"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" name="image92.jpeg" descr="image92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6404" y="680947"/>
            <a:ext cx="7035254" cy="9977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7" name="A picture containing drawing, foodDescription automatically generated" descr="A picture containing drawing, foodDescription automatically generated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4822" y="687599"/>
            <a:ext cx="1781729" cy="1586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9" name="3_Whole_Grain_Broad_1_strip_LTCLRW3004_150.jpg" descr="3_Whole_Grain_Broad_1_strip_LTCLRW3004_150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17631" y="680948"/>
            <a:ext cx="8847972" cy="12128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0" name="A picture containing drawing, foodDescription automatically generated" descr="A picture containing drawing, foodDescription automatically generated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69313" y="687599"/>
            <a:ext cx="1781727" cy="1586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1" name="image54.jpeg" descr="image54.jpe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1390" y="2440739"/>
            <a:ext cx="6341096" cy="103620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2" name="Bildobjekt 3" descr="Bildobjekt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19212" y="8267413"/>
            <a:ext cx="4433446" cy="4535342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  <p:sp>
        <p:nvSpPr>
          <p:cNvPr id="1143" name="Rubrik 1"/>
          <p:cNvSpPr txBox="1"/>
          <p:nvPr/>
        </p:nvSpPr>
        <p:spPr>
          <a:xfrm>
            <a:off x="1523923" y="8465211"/>
            <a:ext cx="4024023" cy="2383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algn="l" defTabSz="914400">
              <a:lnSpc>
                <a:spcPct val="80000"/>
              </a:lnSpc>
              <a:defRPr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lang="ru-RU" dirty="0">
                <a:sym typeface="Helvetica Neue"/>
              </a:rPr>
              <a:t>ЦВЕТ ЭТОГО ДЕКОРА НАПОМИНАЕТ ЗОЛОТЫЕ ПОЛЯ С КОЛЫШУЩИМИСЯ НА ВЕТРУ КОЛОСКАМИ ПШЕНИЦЫ</a:t>
            </a:r>
            <a:endParaRPr lang="ru-RU" dirty="0"/>
          </a:p>
        </p:txBody>
      </p:sp>
      <p:sp>
        <p:nvSpPr>
          <p:cNvPr id="10" name="Whole grain">
            <a:extLst>
              <a:ext uri="{FF2B5EF4-FFF2-40B4-BE49-F238E27FC236}">
                <a16:creationId xmlns:a16="http://schemas.microsoft.com/office/drawing/2014/main" xmlns="" id="{D702C44E-1E50-4AF6-8BDA-B4141F1D298B}"/>
              </a:ext>
            </a:extLst>
          </p:cNvPr>
          <p:cNvSpPr txBox="1"/>
          <p:nvPr/>
        </p:nvSpPr>
        <p:spPr>
          <a:xfrm>
            <a:off x="1301584" y="7354993"/>
            <a:ext cx="2808462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cap="all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lang="sv-SE" dirty="0" err="1"/>
              <a:t>Whole</a:t>
            </a:r>
            <a:r>
              <a:rPr lang="sv-SE" dirty="0"/>
              <a:t> grain</a:t>
            </a:r>
            <a:endParaRPr dirty="0"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7" name="image93.jpeg" descr="image93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6404" y="680948"/>
            <a:ext cx="7035254" cy="9977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8" name="A picture containing drawing, foodDescription automatically generated" descr="A picture containing drawing, foodDescription automatically generated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4822" y="687599"/>
            <a:ext cx="1781729" cy="1586899"/>
          </a:xfrm>
          <a:prstGeom prst="rect">
            <a:avLst/>
          </a:prstGeom>
          <a:ln w="12700">
            <a:miter lim="400000"/>
          </a:ln>
        </p:spPr>
      </p:pic>
      <p:sp>
        <p:nvSpPr>
          <p:cNvPr id="1149" name="Whole grain"/>
          <p:cNvSpPr txBox="1"/>
          <p:nvPr/>
        </p:nvSpPr>
        <p:spPr>
          <a:xfrm>
            <a:off x="1355709" y="7375869"/>
            <a:ext cx="242867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cap="all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Driftwood</a:t>
            </a:r>
          </a:p>
        </p:txBody>
      </p:sp>
      <p:pic>
        <p:nvPicPr>
          <p:cNvPr id="1150" name="Driftwood_Wide_1-strip_LTCLRW3005-150.jpg" descr="Driftwood_Wide_1-strip_LTCLRW3005-150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90827" y="680947"/>
            <a:ext cx="12856941" cy="12128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1" name="A picture containing drawing, foodDescription automatically generated" descr="A picture containing drawing, foodDescription automatically generated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69313" y="687599"/>
            <a:ext cx="1781727" cy="1586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2" name="Bildobjekt 11" descr="Bildobjekt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212" y="8267540"/>
            <a:ext cx="4433446" cy="4535342"/>
          </a:xfrm>
          <a:prstGeom prst="rect">
            <a:avLst/>
          </a:prstGeom>
          <a:ln w="12700">
            <a:miter lim="400000"/>
          </a:ln>
        </p:spPr>
      </p:pic>
      <p:sp>
        <p:nvSpPr>
          <p:cNvPr id="1153" name="Rubrik 1"/>
          <p:cNvSpPr txBox="1"/>
          <p:nvPr/>
        </p:nvSpPr>
        <p:spPr>
          <a:xfrm>
            <a:off x="1473122" y="8448963"/>
            <a:ext cx="4176426" cy="3072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algn="l" defTabSz="914400">
              <a:lnSpc>
                <a:spcPct val="90000"/>
              </a:lnSpc>
              <a:defRPr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lang="ru-RU" dirty="0"/>
              <a:t>МЯГКИЙ СЕРЕБРИСТО-СЕРЫЙ ЦВЕТ ДУБА, ОТТОЧЕННЫЙ МОРСКИМ ПРИЛИВОМ. 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" name="image95.jpeg" descr="image95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6403" y="680947"/>
            <a:ext cx="7035256" cy="9977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8" name="A picture containing drawing, foodDescription automatically generated" descr="A picture containing drawing, foodDescription automatically generated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4822" y="687599"/>
            <a:ext cx="1781729" cy="1586899"/>
          </a:xfrm>
          <a:prstGeom prst="rect">
            <a:avLst/>
          </a:prstGeom>
          <a:ln w="12700">
            <a:miter lim="400000"/>
          </a:ln>
        </p:spPr>
      </p:pic>
      <p:sp>
        <p:nvSpPr>
          <p:cNvPr id="1159" name="Whole grain"/>
          <p:cNvSpPr txBox="1"/>
          <p:nvPr/>
        </p:nvSpPr>
        <p:spPr>
          <a:xfrm>
            <a:off x="1315913" y="7187030"/>
            <a:ext cx="307479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cap="all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Butterscotch</a:t>
            </a:r>
          </a:p>
        </p:txBody>
      </p:sp>
      <p:pic>
        <p:nvPicPr>
          <p:cNvPr id="1160" name="5_Butterscotch_LTCLRW3007_118.jpg" descr="5_Butterscotch_LTCLRW3007_118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88993" y="-349"/>
            <a:ext cx="13905202" cy="13716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1" name="A picture containing drawing, foodDescription automatically generated" descr="A picture containing drawing, foodDescription automatically generated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69313" y="687599"/>
            <a:ext cx="1781727" cy="1586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2" name="Bildobjekt 7" descr="Bildobjekt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19212" y="8282251"/>
            <a:ext cx="4433446" cy="4516174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  <p:sp>
        <p:nvSpPr>
          <p:cNvPr id="1163" name="TextBox 2"/>
          <p:cNvSpPr txBox="1"/>
          <p:nvPr/>
        </p:nvSpPr>
        <p:spPr>
          <a:xfrm>
            <a:off x="1476495" y="8599268"/>
            <a:ext cx="4096992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dirty="0"/>
              <a:t>ТЕПЛЫЙ ТОН КАРАМЕЛЬНЫХ ОТТЕНКОВ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" name="image94.jpeg" descr="image94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6404" y="680947"/>
            <a:ext cx="7035254" cy="9977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8" name="A picture containing drawing, foodDescription automatically generated" descr="A picture containing drawing, foodDescription automatically generated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4822" y="687599"/>
            <a:ext cx="1781729" cy="1586899"/>
          </a:xfrm>
          <a:prstGeom prst="rect">
            <a:avLst/>
          </a:prstGeom>
          <a:ln w="12700">
            <a:miter lim="400000"/>
          </a:ln>
        </p:spPr>
      </p:pic>
      <p:sp>
        <p:nvSpPr>
          <p:cNvPr id="1169" name="Whole grain"/>
          <p:cNvSpPr txBox="1"/>
          <p:nvPr/>
        </p:nvSpPr>
        <p:spPr>
          <a:xfrm>
            <a:off x="1277913" y="7257845"/>
            <a:ext cx="211217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cap="all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Earl Grey</a:t>
            </a:r>
          </a:p>
        </p:txBody>
      </p:sp>
      <p:pic>
        <p:nvPicPr>
          <p:cNvPr id="1170" name="Earl_Grey_Wide_1-strip_LTCLRW3006-150.jpg" descr="Earl_Grey_Wide_1-strip_LTCLRW3006-150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00208" y="-27059"/>
            <a:ext cx="15366193" cy="13770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1" name="A picture containing drawing, foodDescription automatically generated" descr="A picture containing drawing, foodDescription automatically generated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69313" y="687599"/>
            <a:ext cx="1781727" cy="1586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2" name="Bildobjekt 8" descr="Bildobjekt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19212" y="8232017"/>
            <a:ext cx="4433446" cy="4566408"/>
          </a:xfrm>
          <a:prstGeom prst="rect">
            <a:avLst/>
          </a:prstGeom>
          <a:ln w="12700">
            <a:miter lim="400000"/>
          </a:ln>
        </p:spPr>
      </p:pic>
      <p:sp>
        <p:nvSpPr>
          <p:cNvPr id="1173" name="Rubrik 1"/>
          <p:cNvSpPr txBox="1"/>
          <p:nvPr/>
        </p:nvSpPr>
        <p:spPr>
          <a:xfrm>
            <a:off x="1895828" y="8437819"/>
            <a:ext cx="3856830" cy="2383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algn="l" defTabSz="914400">
              <a:lnSpc>
                <a:spcPct val="81000"/>
              </a:lnSpc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lang="ru-RU" dirty="0">
                <a:sym typeface="Helvetica Neue"/>
              </a:rPr>
              <a:t>ПАРКЕТ ОБЛАДАЕТ ОТТЕНКАМИ СУШЕНЫХ ЧАЙНЫХ ЛИСТЬЕВ ЭРЛ ГРЕЙ</a:t>
            </a:r>
            <a:endParaRPr lang="ru-RU"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_MG_1097.jpeg" descr="_MG_1097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2" y="0"/>
            <a:ext cx="24381856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834" name="INTRODUCING"/>
          <p:cNvSpPr txBox="1"/>
          <p:nvPr/>
        </p:nvSpPr>
        <p:spPr>
          <a:xfrm>
            <a:off x="1356851" y="5935545"/>
            <a:ext cx="21670298" cy="333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defTabSz="914400"/>
            <a:r>
              <a:rPr lang="ru-RU" sz="7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А что, если бы мы могли применить наши знания и мастерство к новому типу деревянных полов с улучшенными свойствами</a:t>
            </a:r>
            <a:r>
              <a:rPr lang="en-US" sz="7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?</a:t>
            </a:r>
          </a:p>
        </p:txBody>
      </p:sp>
      <p:pic>
        <p:nvPicPr>
          <p:cNvPr id="835" name="A picture containing drawing, foodDescription automatically generated" descr="A picture containing drawing, foodDescription automatically generate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5922" y="687599"/>
            <a:ext cx="1781729" cy="15868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" name="image96.jpeg" descr="image96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6403" y="680947"/>
            <a:ext cx="7035257" cy="9977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8" name="A picture containing drawing, foodDescription automatically generated" descr="A picture containing drawing, foodDescription automatically generated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4822" y="687599"/>
            <a:ext cx="1781729" cy="1586899"/>
          </a:xfrm>
          <a:prstGeom prst="rect">
            <a:avLst/>
          </a:prstGeom>
          <a:ln w="12700">
            <a:miter lim="400000"/>
          </a:ln>
        </p:spPr>
      </p:pic>
      <p:sp>
        <p:nvSpPr>
          <p:cNvPr id="1179" name="Whole grain"/>
          <p:cNvSpPr txBox="1"/>
          <p:nvPr/>
        </p:nvSpPr>
        <p:spPr>
          <a:xfrm>
            <a:off x="1365387" y="7163424"/>
            <a:ext cx="264537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cap="all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Faded Black</a:t>
            </a:r>
          </a:p>
        </p:txBody>
      </p:sp>
      <p:pic>
        <p:nvPicPr>
          <p:cNvPr id="1180" name="4_Faded_Black_Broad_1_strip_LTCLRW3008_150.jpg" descr="4_Faded_Black_Broad_1_strip_LTCLRW3008_150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00207" y="680946"/>
            <a:ext cx="15366194" cy="12128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1" name="A picture containing drawing, foodDescription automatically generated" descr="A picture containing drawing, foodDescription automatically generated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69313" y="687599"/>
            <a:ext cx="1781727" cy="1586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2" name="Bildobjekt 7" descr="Bildobjekt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212" y="8263084"/>
            <a:ext cx="4433446" cy="4535341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  <p:sp>
        <p:nvSpPr>
          <p:cNvPr id="1183" name="Rubrik 1"/>
          <p:cNvSpPr txBox="1"/>
          <p:nvPr/>
        </p:nvSpPr>
        <p:spPr>
          <a:xfrm>
            <a:off x="1574399" y="10530754"/>
            <a:ext cx="3923071" cy="2383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algn="l" defTabSz="914400">
              <a:lnSpc>
                <a:spcPct val="88000"/>
              </a:lnSpc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lang="ru-RU" dirty="0">
                <a:sym typeface="Helvetica Neue"/>
              </a:rPr>
              <a:t>СЛЕГКА ПРОЗРАЧНЫЙ ЧЕРНЫЙ ЦВЕТ, СКВОЗЬ КОТОРЫЙ ПРОСВЕЧИВАЕТСЯ ТЕПЛОТА НАТУРАЛЬНОГО ДУБА</a:t>
            </a:r>
            <a:endParaRPr lang="ru-RU" dirty="0">
              <a:latin typeface="+mn-lt"/>
              <a:ea typeface="+mn-ea"/>
              <a:cs typeface="+mn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" name="image97.jpeg" descr="image97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6403" y="680947"/>
            <a:ext cx="7035257" cy="9977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8" name="A picture containing drawing, foodDescription automatically generated" descr="A picture containing drawing, foodDescription automatically generated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4822" y="687599"/>
            <a:ext cx="1781729" cy="1586899"/>
          </a:xfrm>
          <a:prstGeom prst="rect">
            <a:avLst/>
          </a:prstGeom>
          <a:ln w="12700">
            <a:miter lim="400000"/>
          </a:ln>
        </p:spPr>
      </p:pic>
      <p:sp>
        <p:nvSpPr>
          <p:cNvPr id="1189" name="Whole grain"/>
          <p:cNvSpPr txBox="1"/>
          <p:nvPr/>
        </p:nvSpPr>
        <p:spPr>
          <a:xfrm>
            <a:off x="1305351" y="7139820"/>
            <a:ext cx="281265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cap="all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Pure Walnut</a:t>
            </a:r>
          </a:p>
        </p:txBody>
      </p:sp>
      <p:pic>
        <p:nvPicPr>
          <p:cNvPr id="1190" name="10_Pure_Walnut_Narrow_1_strip_LTCLRW3010_118.jpg" descr="10_Pure_Walnut_Narrow_1_strip_LTCLRW3010_118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00207" y="680947"/>
            <a:ext cx="15366194" cy="12128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1" name="A picture containing drawing, foodDescription automatically generated" descr="A picture containing drawing, foodDescription automatically generated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69313" y="687599"/>
            <a:ext cx="1781727" cy="1586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2" name="Bildobjekt 8" descr="Bildobjekt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83" y="8263084"/>
            <a:ext cx="4433445" cy="4535341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  <p:sp>
        <p:nvSpPr>
          <p:cNvPr id="1193" name="Rectangle 1"/>
          <p:cNvSpPr txBox="1"/>
          <p:nvPr/>
        </p:nvSpPr>
        <p:spPr>
          <a:xfrm>
            <a:off x="2064842" y="8463159"/>
            <a:ext cx="3086648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lang="ru-RU" dirty="0">
                <a:sym typeface="Helvetica Neue"/>
              </a:rPr>
              <a:t>ВСЯ ТЕПЛОТА И БОГАТСТВО ОРЕХА.</a:t>
            </a:r>
            <a:endParaRPr lang="ru-RU" dirty="0"/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7" name="6_Cocoa_Bean_Broad_1_strip_LTCLRW3011_150.jpeg" descr="6_Cocoa_Bean_Broad_1_strip_LTCLRW3011_150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89038" y="-97266"/>
            <a:ext cx="15388717" cy="13910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8" name="image98.jpeg" descr="image98.jpe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6403" y="680947"/>
            <a:ext cx="7035257" cy="9977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9" name="A picture containing drawing, foodDescription automatically generated" descr="A picture containing drawing, foodDescription automatically generated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4822" y="687599"/>
            <a:ext cx="1781729" cy="1586899"/>
          </a:xfrm>
          <a:prstGeom prst="rect">
            <a:avLst/>
          </a:prstGeom>
          <a:ln w="12700">
            <a:miter lim="400000"/>
          </a:ln>
        </p:spPr>
      </p:pic>
      <p:sp>
        <p:nvSpPr>
          <p:cNvPr id="1200" name="Whole grain"/>
          <p:cNvSpPr txBox="1"/>
          <p:nvPr/>
        </p:nvSpPr>
        <p:spPr>
          <a:xfrm>
            <a:off x="1350225" y="7187030"/>
            <a:ext cx="258127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cap="all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Cocoa Bean</a:t>
            </a:r>
          </a:p>
        </p:txBody>
      </p:sp>
      <p:pic>
        <p:nvPicPr>
          <p:cNvPr id="1201" name="A picture containing drawing, foodDescription automatically generated" descr="A picture containing drawing, foodDescription automatically generated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69313" y="687599"/>
            <a:ext cx="1781727" cy="1586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2" name="Bildobjekt 6" descr="Bildobjekt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212" y="8263084"/>
            <a:ext cx="4433446" cy="4535341"/>
          </a:xfrm>
          <a:prstGeom prst="rect">
            <a:avLst/>
          </a:prstGeom>
          <a:ln w="12700">
            <a:miter lim="400000"/>
          </a:ln>
        </p:spPr>
      </p:pic>
      <p:sp>
        <p:nvSpPr>
          <p:cNvPr id="1203" name="Rubrik 1"/>
          <p:cNvSpPr txBox="1"/>
          <p:nvPr/>
        </p:nvSpPr>
        <p:spPr>
          <a:xfrm>
            <a:off x="1740310" y="8453701"/>
            <a:ext cx="3589102" cy="2204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algn="l" defTabSz="914400">
              <a:lnSpc>
                <a:spcPct val="90000"/>
              </a:lnSpc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lang="ru-RU" dirty="0">
                <a:sym typeface="Helvetica Neue"/>
              </a:rPr>
              <a:t>БАРХАТИСТЫЕ ШОКОЛАДНЫЕ ОТТЕНКИ ЭТОГО ДЕКОРА ПРИВНОСЯТ В ИНТЕРЬЕР КОМФОРТ И СПОКОЙСТВИЕ.</a:t>
            </a:r>
            <a:endParaRPr lang="ru-RU" dirty="0"/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519D07FD-8FA4-4574-948F-ACF146148F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150" y="3343829"/>
            <a:ext cx="12708943" cy="8692402"/>
          </a:xfrm>
          <a:prstGeom prst="rect">
            <a:avLst/>
          </a:prstGeom>
        </p:spPr>
      </p:pic>
      <p:sp>
        <p:nvSpPr>
          <p:cNvPr id="1207" name="Text Placeholder 2"/>
          <p:cNvSpPr txBox="1">
            <a:spLocks noGrp="1"/>
          </p:cNvSpPr>
          <p:nvPr>
            <p:ph type="body" sz="quarter" idx="1"/>
          </p:nvPr>
        </p:nvSpPr>
        <p:spPr>
          <a:xfrm>
            <a:off x="16036168" y="2953635"/>
            <a:ext cx="5731717" cy="736902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90000"/>
              </a:lnSpc>
            </a:lvl1pPr>
          </a:lstStyle>
          <a:p>
            <a:r>
              <a:rPr lang="ru-RU" dirty="0"/>
              <a:t>Описание тестов</a:t>
            </a:r>
            <a:endParaRPr dirty="0"/>
          </a:p>
        </p:txBody>
      </p:sp>
      <p:sp>
        <p:nvSpPr>
          <p:cNvPr id="1208" name="Text Placeholder 3"/>
          <p:cNvSpPr>
            <a:spLocks noGrp="1"/>
          </p:cNvSpPr>
          <p:nvPr>
            <p:ph type="body" idx="22"/>
          </p:nvPr>
        </p:nvSpPr>
        <p:spPr>
          <a:xfrm>
            <a:off x="938837" y="2448411"/>
            <a:ext cx="19869152" cy="86177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defTabSz="914400">
              <a:spcBef>
                <a:spcPts val="1200"/>
              </a:spcBef>
              <a:defRPr sz="2700"/>
            </a:lvl1pPr>
          </a:lstStyle>
          <a:p>
            <a:r>
              <a:rPr lang="ru-RU" dirty="0"/>
              <a:t>Для использования в помещениях с высокой нагрузкой</a:t>
            </a:r>
            <a:r>
              <a:rPr dirty="0"/>
              <a:t> – </a:t>
            </a:r>
            <a:r>
              <a:rPr lang="ru-RU" dirty="0"/>
              <a:t>Класс</a:t>
            </a:r>
            <a:r>
              <a:rPr dirty="0"/>
              <a:t> 33</a:t>
            </a:r>
          </a:p>
        </p:txBody>
      </p:sp>
      <p:grpSp>
        <p:nvGrpSpPr>
          <p:cNvPr id="1211" name="Rectangle 1"/>
          <p:cNvGrpSpPr/>
          <p:nvPr/>
        </p:nvGrpSpPr>
        <p:grpSpPr>
          <a:xfrm>
            <a:off x="15216334" y="3689644"/>
            <a:ext cx="7371386" cy="1943198"/>
            <a:chOff x="-2" y="-2"/>
            <a:chExt cx="7371385" cy="1943196"/>
          </a:xfrm>
        </p:grpSpPr>
        <p:sp>
          <p:nvSpPr>
            <p:cNvPr id="1209" name="Rektangel"/>
            <p:cNvSpPr/>
            <p:nvPr/>
          </p:nvSpPr>
          <p:spPr>
            <a:xfrm>
              <a:off x="-2" y="-2"/>
              <a:ext cx="7371385" cy="1943196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828754">
                <a:defRPr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defRPr>
              </a:pPr>
              <a:endParaRPr/>
            </a:p>
          </p:txBody>
        </p:sp>
        <p:sp>
          <p:nvSpPr>
            <p:cNvPr id="1210" name="Resistance to indentation…"/>
            <p:cNvSpPr txBox="1"/>
            <p:nvPr/>
          </p:nvSpPr>
          <p:spPr>
            <a:xfrm>
              <a:off x="91439" y="94433"/>
              <a:ext cx="7188505" cy="17543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6" tIns="91436" rIns="91436" bIns="91436" numCol="1" anchor="ctr">
              <a:spAutoFit/>
            </a:bodyPr>
            <a:lstStyle/>
            <a:p>
              <a:pPr defTabSz="1828754">
                <a:defRPr sz="2200" b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ru-RU" sz="2200" b="1" dirty="0">
                  <a:sym typeface="Open Sans"/>
                </a:rPr>
                <a:t>Устойчивость к вдавливанию</a:t>
              </a:r>
              <a:endParaRPr dirty="0">
                <a:solidFill>
                  <a:srgbClr val="FFFFFF"/>
                </a:solidFill>
              </a:endParaRPr>
            </a:p>
            <a:p>
              <a:pPr defTabSz="1828754">
                <a:defRPr sz="200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  <a:sym typeface="Open Sans Light"/>
                </a:defRPr>
              </a:pPr>
              <a:r>
                <a:rPr lang="ru-RU" sz="2000" dirty="0">
                  <a:sym typeface="Open Sans Light"/>
                </a:rPr>
                <a:t>Измеряет твердость материала. Увеличивающаяся сила давит на железный шар до тех пор, пока в материале не появится вмятина. Ее глубина и площадь измеряются и в результате рассчитывается данная сила в ньютон/мм2. </a:t>
              </a:r>
              <a:r>
                <a:rPr dirty="0"/>
                <a:t> </a:t>
              </a:r>
            </a:p>
          </p:txBody>
        </p:sp>
      </p:grpSp>
      <p:grpSp>
        <p:nvGrpSpPr>
          <p:cNvPr id="1214" name="Rectangle 5"/>
          <p:cNvGrpSpPr/>
          <p:nvPr/>
        </p:nvGrpSpPr>
        <p:grpSpPr>
          <a:xfrm>
            <a:off x="15216335" y="5778466"/>
            <a:ext cx="7371386" cy="1138765"/>
            <a:chOff x="-1" y="55454"/>
            <a:chExt cx="7371385" cy="1138764"/>
          </a:xfrm>
        </p:grpSpPr>
        <p:sp>
          <p:nvSpPr>
            <p:cNvPr id="1212" name="Rektangel"/>
            <p:cNvSpPr/>
            <p:nvPr/>
          </p:nvSpPr>
          <p:spPr>
            <a:xfrm>
              <a:off x="-1" y="130714"/>
              <a:ext cx="7371385" cy="988253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828754">
                <a:defRPr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defRPr>
              </a:pPr>
              <a:endParaRPr/>
            </a:p>
          </p:txBody>
        </p:sp>
        <p:sp>
          <p:nvSpPr>
            <p:cNvPr id="1213" name="Thickness swelling…"/>
            <p:cNvSpPr txBox="1"/>
            <p:nvPr/>
          </p:nvSpPr>
          <p:spPr>
            <a:xfrm>
              <a:off x="91437" y="55454"/>
              <a:ext cx="7188507" cy="11387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6" tIns="91436" rIns="91436" bIns="91436" numCol="1" anchor="ctr">
              <a:spAutoFit/>
            </a:bodyPr>
            <a:lstStyle/>
            <a:p>
              <a:pPr defTabSz="1828754">
                <a:defRPr sz="2200" b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ru-RU" dirty="0"/>
                <a:t>Набухание по толщине </a:t>
              </a:r>
              <a:endParaRPr dirty="0">
                <a:solidFill>
                  <a:srgbClr val="FFFFFF"/>
                </a:solidFill>
              </a:endParaRPr>
            </a:p>
            <a:p>
              <a:pPr defTabSz="1828754">
                <a:defRPr sz="200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  <a:sym typeface="Open Sans Light"/>
                </a:defRPr>
              </a:pPr>
              <a:r>
                <a:rPr lang="ru-RU" sz="2000" dirty="0">
                  <a:sym typeface="Open Sans Light"/>
                </a:rPr>
                <a:t>Материал измеряется до и после замачивания в воде в течение 24 часов.</a:t>
              </a:r>
              <a:r>
                <a:rPr dirty="0"/>
                <a:t> </a:t>
              </a:r>
            </a:p>
          </p:txBody>
        </p:sp>
      </p:grpSp>
      <p:grpSp>
        <p:nvGrpSpPr>
          <p:cNvPr id="1217" name="Rectangle 9"/>
          <p:cNvGrpSpPr/>
          <p:nvPr/>
        </p:nvGrpSpPr>
        <p:grpSpPr>
          <a:xfrm>
            <a:off x="15216335" y="7025597"/>
            <a:ext cx="7371386" cy="1754318"/>
            <a:chOff x="-1" y="90577"/>
            <a:chExt cx="7371385" cy="1754316"/>
          </a:xfrm>
        </p:grpSpPr>
        <p:sp>
          <p:nvSpPr>
            <p:cNvPr id="1215" name="Rektangel"/>
            <p:cNvSpPr/>
            <p:nvPr/>
          </p:nvSpPr>
          <p:spPr>
            <a:xfrm>
              <a:off x="-1" y="127852"/>
              <a:ext cx="7371385" cy="1679776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828754">
                <a:defRPr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defRPr>
              </a:pPr>
              <a:endParaRPr/>
            </a:p>
          </p:txBody>
        </p:sp>
        <p:sp>
          <p:nvSpPr>
            <p:cNvPr id="1216" name="Impact resistance…"/>
            <p:cNvSpPr txBox="1"/>
            <p:nvPr/>
          </p:nvSpPr>
          <p:spPr>
            <a:xfrm>
              <a:off x="91437" y="90577"/>
              <a:ext cx="7188507" cy="17543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6" tIns="91436" rIns="91436" bIns="91436" numCol="1" anchor="ctr">
              <a:spAutoFit/>
            </a:bodyPr>
            <a:lstStyle/>
            <a:p>
              <a:pPr defTabSz="1828754">
                <a:defRPr sz="2200" b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ru-RU" dirty="0"/>
                <a:t>Ударопрочность</a:t>
              </a:r>
              <a:endParaRPr dirty="0">
                <a:solidFill>
                  <a:srgbClr val="FFFFFF"/>
                </a:solidFill>
              </a:endParaRPr>
            </a:p>
            <a:p>
              <a:pPr defTabSz="1828754">
                <a:defRPr sz="200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  <a:sym typeface="Open Sans Light"/>
                </a:defRPr>
              </a:pPr>
              <a:r>
                <a:rPr lang="ru-RU" sz="2000" dirty="0">
                  <a:sym typeface="Open Sans Light"/>
                </a:rPr>
                <a:t>Используется падающий железный шар массой 324 г. и диаметром 42,8 мм. Высота падения последовательно увеличивается. Фиксируется результат при повреждении лака. EC 3 соответствует 1400 мм и выше.</a:t>
              </a:r>
              <a:endParaRPr dirty="0"/>
            </a:p>
          </p:txBody>
        </p:sp>
      </p:grpSp>
      <p:grpSp>
        <p:nvGrpSpPr>
          <p:cNvPr id="1220" name="Rectangle 10"/>
          <p:cNvGrpSpPr/>
          <p:nvPr/>
        </p:nvGrpSpPr>
        <p:grpSpPr>
          <a:xfrm>
            <a:off x="15216332" y="8926263"/>
            <a:ext cx="7371386" cy="1754318"/>
            <a:chOff x="-1" y="-37274"/>
            <a:chExt cx="7371385" cy="1754316"/>
          </a:xfrm>
        </p:grpSpPr>
        <p:sp>
          <p:nvSpPr>
            <p:cNvPr id="1218" name="Rektangel"/>
            <p:cNvSpPr/>
            <p:nvPr/>
          </p:nvSpPr>
          <p:spPr>
            <a:xfrm>
              <a:off x="-1" y="0"/>
              <a:ext cx="7371385" cy="1679776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828754">
                <a:defRPr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defRPr>
              </a:pPr>
              <a:endParaRPr/>
            </a:p>
          </p:txBody>
        </p:sp>
        <p:sp>
          <p:nvSpPr>
            <p:cNvPr id="1219" name="Wear resistance…"/>
            <p:cNvSpPr txBox="1"/>
            <p:nvPr/>
          </p:nvSpPr>
          <p:spPr>
            <a:xfrm>
              <a:off x="91441" y="-37274"/>
              <a:ext cx="7188503" cy="17543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6" tIns="91436" rIns="91436" bIns="91436" numCol="1" anchor="ctr">
              <a:spAutoFit/>
            </a:bodyPr>
            <a:lstStyle/>
            <a:p>
              <a:pPr defTabSz="1828754">
                <a:defRPr sz="2200" b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ru-RU" dirty="0"/>
                <a:t>Износостойкость</a:t>
              </a:r>
              <a:endParaRPr dirty="0">
                <a:solidFill>
                  <a:srgbClr val="FFFFFF"/>
                </a:solidFill>
              </a:endParaRPr>
            </a:p>
            <a:p>
              <a:pPr defTabSz="1828754">
                <a:defRPr sz="200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  <a:sym typeface="Open Sans Light"/>
                </a:defRPr>
              </a:pPr>
              <a:r>
                <a:rPr lang="ru-RU" sz="2000" dirty="0">
                  <a:sym typeface="Open Sans Light"/>
                </a:rPr>
                <a:t>Два кожаных ролика вращаются в непосредственной близости от поверхности пола, при этом мелкий песок непрерывно поступает на его поверхность. Количество поворотов ролика измеряется по мере износа лака. </a:t>
              </a:r>
              <a:endParaRPr dirty="0"/>
            </a:p>
          </p:txBody>
        </p:sp>
      </p:grpSp>
      <p:grpSp>
        <p:nvGrpSpPr>
          <p:cNvPr id="1223" name="Rectangle 11"/>
          <p:cNvGrpSpPr/>
          <p:nvPr/>
        </p:nvGrpSpPr>
        <p:grpSpPr>
          <a:xfrm>
            <a:off x="15216332" y="10535011"/>
            <a:ext cx="7371386" cy="2328424"/>
            <a:chOff x="-1" y="-207581"/>
            <a:chExt cx="7371385" cy="1754317"/>
          </a:xfrm>
        </p:grpSpPr>
        <p:sp>
          <p:nvSpPr>
            <p:cNvPr id="1221" name="Rektangel"/>
            <p:cNvSpPr/>
            <p:nvPr/>
          </p:nvSpPr>
          <p:spPr>
            <a:xfrm>
              <a:off x="-1" y="-2"/>
              <a:ext cx="7371385" cy="1339164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828754">
                <a:defRPr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defRPr>
              </a:pPr>
              <a:endParaRPr/>
            </a:p>
          </p:txBody>
        </p:sp>
        <p:sp>
          <p:nvSpPr>
            <p:cNvPr id="1222" name="Locking strength…"/>
            <p:cNvSpPr txBox="1"/>
            <p:nvPr/>
          </p:nvSpPr>
          <p:spPr>
            <a:xfrm>
              <a:off x="-1" y="-207581"/>
              <a:ext cx="7371385" cy="17543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6" tIns="91436" rIns="91436" bIns="91436" numCol="1" anchor="ctr">
              <a:spAutoFit/>
            </a:bodyPr>
            <a:lstStyle/>
            <a:p>
              <a:pPr defTabSz="1828754">
                <a:defRPr sz="2200" b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ru-RU" dirty="0"/>
                <a:t>Прочность соединения</a:t>
              </a:r>
              <a:endParaRPr dirty="0">
                <a:solidFill>
                  <a:srgbClr val="FFFFFF"/>
                </a:solidFill>
              </a:endParaRPr>
            </a:p>
            <a:p>
              <a:pPr defTabSz="1828754">
                <a:defRPr sz="200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  <a:sym typeface="Open Sans Light"/>
                </a:defRPr>
              </a:pPr>
              <a:r>
                <a:rPr lang="ru-RU" sz="2000" dirty="0">
                  <a:sym typeface="Open Sans Light"/>
                </a:rPr>
                <a:t>Две доски фиксируются с помощью замка 5G. На них действует постоянная сила направленная на то, чтобы разорвать соединение. Результат фиксируется в момент разрыва.</a:t>
              </a:r>
              <a:endParaRPr dirty="0"/>
            </a:p>
          </p:txBody>
        </p:sp>
      </p:grpSp>
      <p:sp>
        <p:nvSpPr>
          <p:cNvPr id="1229" name="10 new colors in three versions"/>
          <p:cNvSpPr txBox="1"/>
          <p:nvPr/>
        </p:nvSpPr>
        <p:spPr>
          <a:xfrm>
            <a:off x="914995" y="1126604"/>
            <a:ext cx="19892994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914400">
              <a:defRPr sz="3500" cap="all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ru-RU" dirty="0"/>
              <a:t>КОЛЛЕКЦИЯ </a:t>
            </a:r>
            <a:r>
              <a:rPr dirty="0"/>
              <a:t>Life </a:t>
            </a:r>
            <a:r>
              <a:rPr lang="ru-RU" dirty="0"/>
              <a:t>ПРОШЛА все тесты на соответствие</a:t>
            </a:r>
            <a:r>
              <a:rPr dirty="0"/>
              <a:t> </a:t>
            </a:r>
            <a:r>
              <a:rPr lang="ru-RU" dirty="0"/>
              <a:t>класс</a:t>
            </a:r>
            <a:r>
              <a:rPr dirty="0"/>
              <a:t> 33 </a:t>
            </a:r>
            <a:endParaRPr lang="ru-RU" dirty="0"/>
          </a:p>
          <a:p>
            <a:r>
              <a:rPr lang="ru-RU" dirty="0"/>
              <a:t>с отличным результатом</a:t>
            </a:r>
            <a:endParaRPr dirty="0"/>
          </a:p>
        </p:txBody>
      </p:sp>
      <p:sp>
        <p:nvSpPr>
          <p:cNvPr id="1230" name="Oval 14"/>
          <p:cNvSpPr/>
          <p:nvPr/>
        </p:nvSpPr>
        <p:spPr>
          <a:xfrm>
            <a:off x="14928304" y="4553744"/>
            <a:ext cx="432055" cy="43205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808080"/>
            </a:solidFill>
          </a:ln>
        </p:spPr>
        <p:txBody>
          <a:bodyPr lIns="50800" tIns="50800" rIns="50800" bIns="50800" anchor="ctr"/>
          <a:lstStyle/>
          <a:p>
            <a:pPr defTabSz="1828754"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231" name="Oval 17"/>
          <p:cNvSpPr/>
          <p:nvPr/>
        </p:nvSpPr>
        <p:spPr>
          <a:xfrm>
            <a:off x="14928304" y="6064882"/>
            <a:ext cx="432055" cy="43205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808080"/>
            </a:solidFill>
          </a:ln>
        </p:spPr>
        <p:txBody>
          <a:bodyPr lIns="50800" tIns="50800" rIns="50800" bIns="50800" anchor="ctr"/>
          <a:lstStyle/>
          <a:p>
            <a:pPr defTabSz="1828754"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232" name="Oval 18"/>
          <p:cNvSpPr/>
          <p:nvPr/>
        </p:nvSpPr>
        <p:spPr>
          <a:xfrm>
            <a:off x="14928304" y="7686733"/>
            <a:ext cx="432055" cy="43205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808080"/>
            </a:solidFill>
          </a:ln>
        </p:spPr>
        <p:txBody>
          <a:bodyPr lIns="50800" tIns="50800" rIns="50800" bIns="50800" anchor="ctr"/>
          <a:lstStyle/>
          <a:p>
            <a:pPr defTabSz="1828754"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233" name="Oval 19"/>
          <p:cNvSpPr/>
          <p:nvPr/>
        </p:nvSpPr>
        <p:spPr>
          <a:xfrm>
            <a:off x="14928304" y="9587400"/>
            <a:ext cx="432055" cy="43205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808080"/>
            </a:solidFill>
          </a:ln>
        </p:spPr>
        <p:txBody>
          <a:bodyPr lIns="50800" tIns="50800" rIns="50800" bIns="50800" anchor="ctr"/>
          <a:lstStyle/>
          <a:p>
            <a:pPr defTabSz="1828754"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234" name="Oval 20"/>
          <p:cNvSpPr/>
          <p:nvPr/>
        </p:nvSpPr>
        <p:spPr>
          <a:xfrm>
            <a:off x="14928304" y="11267168"/>
            <a:ext cx="432055" cy="43205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808080"/>
            </a:solidFill>
          </a:ln>
        </p:spPr>
        <p:txBody>
          <a:bodyPr lIns="50800" tIns="50800" rIns="50800" bIns="50800" anchor="ctr"/>
          <a:lstStyle/>
          <a:p>
            <a:pPr defTabSz="1828754"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235" name="Straight Connector 21"/>
          <p:cNvSpPr/>
          <p:nvPr/>
        </p:nvSpPr>
        <p:spPr>
          <a:xfrm flipH="1">
            <a:off x="13056095" y="4769767"/>
            <a:ext cx="1872211" cy="2916970"/>
          </a:xfrm>
          <a:prstGeom prst="line">
            <a:avLst/>
          </a:prstGeom>
          <a:ln>
            <a:solidFill>
              <a:srgbClr val="BFBFB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36" name="Straight Connector 23"/>
          <p:cNvSpPr/>
          <p:nvPr/>
        </p:nvSpPr>
        <p:spPr>
          <a:xfrm flipH="1">
            <a:off x="13056095" y="6280905"/>
            <a:ext cx="1872211" cy="2168346"/>
          </a:xfrm>
          <a:prstGeom prst="line">
            <a:avLst/>
          </a:prstGeom>
          <a:ln>
            <a:solidFill>
              <a:srgbClr val="BFBFB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37" name="Straight Connector 25"/>
          <p:cNvSpPr/>
          <p:nvPr/>
        </p:nvSpPr>
        <p:spPr>
          <a:xfrm flipH="1">
            <a:off x="13056095" y="7902757"/>
            <a:ext cx="1872211" cy="1412784"/>
          </a:xfrm>
          <a:prstGeom prst="line">
            <a:avLst/>
          </a:prstGeom>
          <a:ln>
            <a:solidFill>
              <a:srgbClr val="BFBFB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38" name="Straight Connector 27"/>
          <p:cNvSpPr/>
          <p:nvPr/>
        </p:nvSpPr>
        <p:spPr>
          <a:xfrm flipH="1">
            <a:off x="13056094" y="9803423"/>
            <a:ext cx="1872211" cy="568748"/>
          </a:xfrm>
          <a:prstGeom prst="line">
            <a:avLst/>
          </a:prstGeom>
          <a:ln>
            <a:solidFill>
              <a:srgbClr val="BFBFB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39" name="Straight Connector 29"/>
          <p:cNvSpPr/>
          <p:nvPr/>
        </p:nvSpPr>
        <p:spPr>
          <a:xfrm flipH="1" flipV="1">
            <a:off x="13056095" y="11385838"/>
            <a:ext cx="1872211" cy="97358"/>
          </a:xfrm>
          <a:prstGeom prst="line">
            <a:avLst/>
          </a:prstGeom>
          <a:ln>
            <a:solidFill>
              <a:srgbClr val="BFBFB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40" name="Oval 31"/>
          <p:cNvSpPr/>
          <p:nvPr/>
        </p:nvSpPr>
        <p:spPr>
          <a:xfrm>
            <a:off x="12852717" y="7547274"/>
            <a:ext cx="432055" cy="43205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808080"/>
            </a:solidFill>
          </a:ln>
        </p:spPr>
        <p:txBody>
          <a:bodyPr lIns="50800" tIns="50800" rIns="50800" bIns="50800" anchor="ctr"/>
          <a:lstStyle/>
          <a:p>
            <a:pPr defTabSz="1828754"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241" name="Oval 32"/>
          <p:cNvSpPr/>
          <p:nvPr/>
        </p:nvSpPr>
        <p:spPr>
          <a:xfrm>
            <a:off x="12869054" y="8317210"/>
            <a:ext cx="432055" cy="43205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808080"/>
            </a:solidFill>
          </a:ln>
        </p:spPr>
        <p:txBody>
          <a:bodyPr lIns="50800" tIns="50800" rIns="50800" bIns="50800" anchor="ctr"/>
          <a:lstStyle/>
          <a:p>
            <a:pPr defTabSz="1828754"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242" name="Oval 33"/>
          <p:cNvSpPr/>
          <p:nvPr/>
        </p:nvSpPr>
        <p:spPr>
          <a:xfrm>
            <a:off x="12869054" y="9186074"/>
            <a:ext cx="432055" cy="43205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808080"/>
            </a:solidFill>
          </a:ln>
        </p:spPr>
        <p:txBody>
          <a:bodyPr lIns="50800" tIns="50800" rIns="50800" bIns="50800" anchor="ctr"/>
          <a:lstStyle/>
          <a:p>
            <a:pPr defTabSz="1828754"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243" name="Oval 34"/>
          <p:cNvSpPr/>
          <p:nvPr/>
        </p:nvSpPr>
        <p:spPr>
          <a:xfrm>
            <a:off x="12869054" y="10175902"/>
            <a:ext cx="432055" cy="43205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808080"/>
            </a:solidFill>
          </a:ln>
        </p:spPr>
        <p:txBody>
          <a:bodyPr lIns="50800" tIns="50800" rIns="50800" bIns="50800" anchor="ctr"/>
          <a:lstStyle/>
          <a:p>
            <a:pPr defTabSz="1828754"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244" name="Oval 35"/>
          <p:cNvSpPr/>
          <p:nvPr/>
        </p:nvSpPr>
        <p:spPr>
          <a:xfrm>
            <a:off x="12869054" y="11152220"/>
            <a:ext cx="432055" cy="43205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808080"/>
            </a:solidFill>
          </a:ln>
        </p:spPr>
        <p:txBody>
          <a:bodyPr lIns="50800" tIns="50800" rIns="50800" bIns="50800" anchor="ctr"/>
          <a:lstStyle/>
          <a:p>
            <a:pPr defTabSz="1828754"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6" name="_J8A2827.jpeg" descr="_J8A2827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984481" y="-15441"/>
            <a:ext cx="11399520" cy="13731443"/>
          </a:xfrm>
          <a:prstGeom prst="rect">
            <a:avLst/>
          </a:prstGeom>
          <a:ln w="12700">
            <a:miter lim="400000"/>
          </a:ln>
        </p:spPr>
      </p:pic>
      <p:sp>
        <p:nvSpPr>
          <p:cNvPr id="1247" name="Text Placeholder 1"/>
          <p:cNvSpPr txBox="1">
            <a:spLocks noGrp="1"/>
          </p:cNvSpPr>
          <p:nvPr>
            <p:ph type="body" sz="quarter" idx="1"/>
          </p:nvPr>
        </p:nvSpPr>
        <p:spPr>
          <a:xfrm>
            <a:off x="1009648" y="4919471"/>
            <a:ext cx="8335521" cy="7475865"/>
          </a:xfrm>
          <a:prstGeom prst="rect">
            <a:avLst/>
          </a:prstGeom>
        </p:spPr>
        <p:txBody>
          <a:bodyPr/>
          <a:lstStyle/>
          <a:p>
            <a:pPr>
              <a:defRPr sz="3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dirty="0"/>
              <a:t>Два аспекта влагостойкости</a:t>
            </a:r>
            <a:r>
              <a:rPr dirty="0"/>
              <a:t>: </a:t>
            </a:r>
          </a:p>
          <a:p>
            <a:pPr>
              <a:defRPr sz="32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dirty="0"/>
          </a:p>
          <a:p>
            <a:pPr marL="742950" indent="-742950">
              <a:buSzPct val="100000"/>
              <a:buAutoNum type="arabicPeriod"/>
              <a:defRPr sz="3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sz="3200" dirty="0">
                <a:sym typeface="Open Sans Light"/>
              </a:rPr>
              <a:t>Влагостойкость поверхности благодаря инновационному лаку, за исключением замка</a:t>
            </a:r>
            <a:endParaRPr dirty="0"/>
          </a:p>
          <a:p>
            <a:pPr marL="742950" indent="-742950">
              <a:buSzPct val="100000"/>
              <a:buAutoNum type="arabicPeriod" startAt="2"/>
              <a:defRPr sz="3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sz="3200" dirty="0">
                <a:sym typeface="Open Sans Light"/>
              </a:rPr>
              <a:t>Минимальное набухание </a:t>
            </a:r>
            <a:r>
              <a:rPr lang="en-US" sz="3200" dirty="0">
                <a:sym typeface="Open Sans Light"/>
              </a:rPr>
              <a:t>HDF</a:t>
            </a:r>
            <a:r>
              <a:rPr lang="ru-RU" sz="3200" dirty="0">
                <a:sym typeface="Open Sans Light"/>
              </a:rPr>
              <a:t> плиты - как показано в тестах на соответствие Классу 33. Максимально допустимое набухание 10%, последние результаты испытаний Kährs </a:t>
            </a:r>
            <a:r>
              <a:rPr lang="ru-RU" sz="3200" dirty="0" err="1">
                <a:sym typeface="Open Sans Light"/>
              </a:rPr>
              <a:t>Life</a:t>
            </a:r>
            <a:r>
              <a:rPr lang="ru-RU" sz="3200" dirty="0">
                <a:sym typeface="Open Sans Light"/>
              </a:rPr>
              <a:t> составили около 5%. </a:t>
            </a:r>
            <a:endParaRPr dirty="0"/>
          </a:p>
        </p:txBody>
      </p:sp>
      <p:sp>
        <p:nvSpPr>
          <p:cNvPr id="1248" name="A real wood floor  for real life"/>
          <p:cNvSpPr txBox="1"/>
          <p:nvPr/>
        </p:nvSpPr>
        <p:spPr>
          <a:xfrm>
            <a:off x="991197" y="1432505"/>
            <a:ext cx="8128297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500" cap="all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ru-RU" dirty="0"/>
              <a:t>ЧТО МЫ ПОДРАЗУМЕВАЕМ под</a:t>
            </a:r>
            <a:endParaRPr dirty="0"/>
          </a:p>
          <a:p>
            <a:pPr algn="l" defTabSz="457200">
              <a:defRPr sz="3500" cap="all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ru-RU" dirty="0"/>
              <a:t>влагостойкостью</a:t>
            </a:r>
            <a:endParaRPr dirty="0"/>
          </a:p>
        </p:txBody>
      </p:sp>
      <p:pic>
        <p:nvPicPr>
          <p:cNvPr id="1249" name="A picture containing drawing, foodDescription automatically generated" descr="A picture containing drawing, foodDescription automatically generate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69313" y="687599"/>
            <a:ext cx="1781727" cy="15868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Text Placeholder 5"/>
          <p:cNvSpPr txBox="1">
            <a:spLocks noGrp="1"/>
          </p:cNvSpPr>
          <p:nvPr>
            <p:ph type="body" sz="half" idx="1"/>
          </p:nvPr>
        </p:nvSpPr>
        <p:spPr>
          <a:xfrm>
            <a:off x="1079577" y="4332339"/>
            <a:ext cx="11505956" cy="7908622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 sz="3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sz="3200" dirty="0">
                <a:sym typeface="Open Sans Light"/>
              </a:rPr>
              <a:t>Выполненный тест на истирание (микро царапины) </a:t>
            </a:r>
          </a:p>
          <a:p>
            <a:pPr>
              <a:spcBef>
                <a:spcPts val="800"/>
              </a:spcBef>
              <a:defRPr sz="32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ru-RU" sz="3200" dirty="0">
              <a:sym typeface="Open Sans Light"/>
            </a:endParaRPr>
          </a:p>
          <a:p>
            <a:pPr>
              <a:spcBef>
                <a:spcPts val="800"/>
              </a:spcBef>
              <a:defRPr sz="3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sz="3200" dirty="0">
                <a:sym typeface="Open Sans Light"/>
              </a:rPr>
              <a:t>Оба продукта соответствуют высочайшим требованиям MSR-B1 согласно стандарта EN 16094: 2012 для напольных покрытий из ламината.</a:t>
            </a:r>
            <a:endParaRPr sz="3600" dirty="0"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900"/>
              </a:spcBef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 sz="3600" dirty="0"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900"/>
              </a:spcBef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 sz="3600" dirty="0"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900"/>
              </a:spcBef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 sz="3600" dirty="0"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900"/>
              </a:spcBef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 sz="3600" dirty="0"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900"/>
              </a:spcBef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 sz="3600" dirty="0"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800"/>
              </a:spcBef>
              <a:defRPr sz="3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 </a:t>
            </a:r>
          </a:p>
        </p:txBody>
      </p:sp>
      <p:pic>
        <p:nvPicPr>
          <p:cNvPr id="1252" name="Bildobjekt 3" descr="Bildobjekt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71716" y="7469889"/>
            <a:ext cx="6385678" cy="4614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3" name="Bildobjekt 8" descr="Bildobjekt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32160" y="3606931"/>
            <a:ext cx="3827967" cy="8524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4" name="Bildobjekt 6" descr="Bildobjekt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9578" y="7469892"/>
            <a:ext cx="5468239" cy="4614601"/>
          </a:xfrm>
          <a:prstGeom prst="rect">
            <a:avLst/>
          </a:prstGeom>
          <a:ln w="12700">
            <a:miter lim="400000"/>
          </a:ln>
        </p:spPr>
      </p:pic>
      <p:sp>
        <p:nvSpPr>
          <p:cNvPr id="1255" name="Rectangle 1"/>
          <p:cNvSpPr txBox="1"/>
          <p:nvPr/>
        </p:nvSpPr>
        <p:spPr>
          <a:xfrm>
            <a:off x="1588169" y="12131554"/>
            <a:ext cx="4450960" cy="51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Sherwood DBW 152 - Kährs LVT</a:t>
            </a:r>
          </a:p>
        </p:txBody>
      </p:sp>
      <p:sp>
        <p:nvSpPr>
          <p:cNvPr id="1256" name="Rectangle 2"/>
          <p:cNvSpPr txBox="1"/>
          <p:nvPr/>
        </p:nvSpPr>
        <p:spPr>
          <a:xfrm>
            <a:off x="9141439" y="12131554"/>
            <a:ext cx="1446269" cy="51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Kährs Life</a:t>
            </a:r>
          </a:p>
        </p:txBody>
      </p:sp>
      <p:sp>
        <p:nvSpPr>
          <p:cNvPr id="1257" name="Text Placeholder 4"/>
          <p:cNvSpPr txBox="1"/>
          <p:nvPr/>
        </p:nvSpPr>
        <p:spPr>
          <a:xfrm>
            <a:off x="1079181" y="1594330"/>
            <a:ext cx="19869152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1828800">
              <a:spcBef>
                <a:spcPts val="1200"/>
              </a:spcBef>
              <a:defRPr sz="400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SHERWOOD DBW 152 </a:t>
            </a:r>
            <a:r>
              <a:rPr lang="ru-RU" dirty="0"/>
              <a:t>против</a:t>
            </a:r>
            <a:r>
              <a:rPr dirty="0"/>
              <a:t> KÄHRS LIFE</a:t>
            </a:r>
          </a:p>
        </p:txBody>
      </p:sp>
      <p:sp>
        <p:nvSpPr>
          <p:cNvPr id="1258" name="Text Placeholder 4"/>
          <p:cNvSpPr txBox="1"/>
          <p:nvPr/>
        </p:nvSpPr>
        <p:spPr>
          <a:xfrm>
            <a:off x="1079181" y="2278876"/>
            <a:ext cx="1986915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1828800">
              <a:spcBef>
                <a:spcPts val="1200"/>
              </a:spcBef>
              <a:defRPr sz="36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dirty="0"/>
              <a:t>KÄHRS LVT </a:t>
            </a:r>
            <a:r>
              <a:rPr lang="ru-RU" dirty="0"/>
              <a:t>против</a:t>
            </a:r>
            <a:r>
              <a:rPr dirty="0"/>
              <a:t> KÄHRS LIFE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4AF2A81-CC8B-488D-B08A-EBFEB953B9B1}"/>
              </a:ext>
            </a:extLst>
          </p:cNvPr>
          <p:cNvSpPr txBox="1"/>
          <p:nvPr/>
        </p:nvSpPr>
        <p:spPr>
          <a:xfrm>
            <a:off x="14203660" y="2901867"/>
            <a:ext cx="84582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Таблица </a:t>
            </a: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B</a:t>
            </a:r>
            <a:r>
              <a:rPr kumimoji="0" lang="ru-RU" sz="1400" b="1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.1</a:t>
            </a: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 – </a:t>
            </a:r>
            <a:r>
              <a:rPr kumimoji="0" lang="ru-RU" sz="1400" b="1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Классификация для визуальной </a:t>
            </a:r>
            <a:r>
              <a:rPr lang="ru-RU" sz="1400" b="1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оценки </a:t>
            </a:r>
            <a:r>
              <a:rPr kumimoji="0" lang="ru-RU" sz="1400" b="1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в соответствии с процедурой </a:t>
            </a:r>
            <a:r>
              <a:rPr lang="en-US" sz="1400" b="1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</a:t>
            </a:r>
            <a:r>
              <a:rPr kumimoji="0" lang="ru-RU" sz="1400" b="1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D2AE9BD-2CBE-45CB-A3C1-0F7D97514A83}"/>
              </a:ext>
            </a:extLst>
          </p:cNvPr>
          <p:cNvSpPr txBox="1"/>
          <p:nvPr/>
        </p:nvSpPr>
        <p:spPr>
          <a:xfrm>
            <a:off x="13731230" y="3242842"/>
            <a:ext cx="1623060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b="1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Класс сопротивляемости</a:t>
            </a:r>
            <a:endParaRPr kumimoji="0" lang="ru-RU" sz="1100" b="1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CD388F0-91C1-4010-B66D-43A1FA757687}"/>
              </a:ext>
            </a:extLst>
          </p:cNvPr>
          <p:cNvSpPr txBox="1"/>
          <p:nvPr/>
        </p:nvSpPr>
        <p:spPr>
          <a:xfrm>
            <a:off x="15453360" y="3366063"/>
            <a:ext cx="2006767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b="1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Изображение царапин</a:t>
            </a:r>
            <a:endParaRPr kumimoji="0" lang="ru-RU" sz="1100" b="1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C6E0493-2389-43C1-84D6-9E514D081EA5}"/>
              </a:ext>
            </a:extLst>
          </p:cNvPr>
          <p:cNvSpPr txBox="1"/>
          <p:nvPr/>
        </p:nvSpPr>
        <p:spPr>
          <a:xfrm>
            <a:off x="19281327" y="3366063"/>
            <a:ext cx="2006767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b="1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Объяснение</a:t>
            </a:r>
            <a:endParaRPr kumimoji="0" lang="ru-RU" sz="1100" b="1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EB4AB7-238D-4445-B916-0C553B95B45B}"/>
              </a:ext>
            </a:extLst>
          </p:cNvPr>
          <p:cNvSpPr txBox="1"/>
          <p:nvPr/>
        </p:nvSpPr>
        <p:spPr>
          <a:xfrm>
            <a:off x="19281326" y="4470963"/>
            <a:ext cx="2006767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b="1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Нет видимых царапин</a:t>
            </a:r>
            <a:endParaRPr kumimoji="0" lang="ru-RU" sz="1100" b="1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621E58B-5804-499D-981A-2E6C124B4FBA}"/>
              </a:ext>
            </a:extLst>
          </p:cNvPr>
          <p:cNvSpPr txBox="1"/>
          <p:nvPr/>
        </p:nvSpPr>
        <p:spPr>
          <a:xfrm>
            <a:off x="19281326" y="6184824"/>
            <a:ext cx="2006767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Только пара царапин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EC83A40-D38F-48BB-9C98-F6D909EEED32}"/>
              </a:ext>
            </a:extLst>
          </p:cNvPr>
          <p:cNvSpPr txBox="1"/>
          <p:nvPr/>
        </p:nvSpPr>
        <p:spPr>
          <a:xfrm>
            <a:off x="19084700" y="7846683"/>
            <a:ext cx="2400018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Множество видимых царапин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75D89EE-0B8C-4538-AA27-3B4C57C0CDF7}"/>
              </a:ext>
            </a:extLst>
          </p:cNvPr>
          <p:cNvSpPr txBox="1"/>
          <p:nvPr/>
        </p:nvSpPr>
        <p:spPr>
          <a:xfrm>
            <a:off x="19084700" y="9170693"/>
            <a:ext cx="2400018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Очень много хорошо заметных больших и маленьких царапин, фигура </a:t>
            </a:r>
            <a:r>
              <a:rPr kumimoji="0" lang="ru-RU" sz="1100" b="1" i="0" u="none" strike="noStrike" cap="none" spc="0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Лиссажу</a:t>
            </a:r>
            <a:r>
              <a:rPr kumimoji="0" lang="ru-RU" sz="1100" b="1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 частично видима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FBD0451-92B7-4508-B259-9F9488DA4F46}"/>
              </a:ext>
            </a:extLst>
          </p:cNvPr>
          <p:cNvSpPr txBox="1"/>
          <p:nvPr/>
        </p:nvSpPr>
        <p:spPr>
          <a:xfrm>
            <a:off x="19084700" y="10832552"/>
            <a:ext cx="2400018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1100" b="1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Комбинация фигур </a:t>
            </a:r>
            <a:r>
              <a:rPr lang="ru-RU" sz="1100" b="1" dirty="0" err="1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Лиссажу</a:t>
            </a:r>
            <a:r>
              <a:rPr lang="ru-RU" sz="1100" b="1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и очень </a:t>
            </a:r>
            <a:r>
              <a:rPr kumimoji="0" lang="ru-RU" sz="1100" b="1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много царапин, истирание поверхности в центре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0" name="3496F514-8FFD-4E11-9C68-7AC8442123BD" descr="3496F514-8FFD-4E11-9C68-7AC8442123BD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58346" y="923895"/>
            <a:ext cx="13589317" cy="11655680"/>
          </a:xfrm>
          <a:prstGeom prst="rect">
            <a:avLst/>
          </a:prstGeom>
          <a:ln w="12700">
            <a:miter lim="400000"/>
          </a:ln>
        </p:spPr>
      </p:pic>
      <p:sp>
        <p:nvSpPr>
          <p:cNvPr id="1261" name="Text Placeholder 1"/>
          <p:cNvSpPr txBox="1">
            <a:spLocks noGrp="1"/>
          </p:cNvSpPr>
          <p:nvPr>
            <p:ph type="body" sz="quarter" idx="1"/>
          </p:nvPr>
        </p:nvSpPr>
        <p:spPr>
          <a:xfrm>
            <a:off x="1009649" y="4206240"/>
            <a:ext cx="6927344" cy="8591434"/>
          </a:xfrm>
          <a:prstGeom prst="rect">
            <a:avLst/>
          </a:prstGeom>
        </p:spPr>
        <p:txBody>
          <a:bodyPr/>
          <a:lstStyle/>
          <a:p>
            <a:pPr marL="571500" indent="-571500">
              <a:buSzPct val="100000"/>
              <a:buFont typeface="Arial"/>
              <a:buChar char="•"/>
              <a:defRPr sz="3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dirty="0"/>
              <a:t>Новый ассортимент деревянных полов</a:t>
            </a:r>
            <a:endParaRPr sz="3600" dirty="0"/>
          </a:p>
          <a:p>
            <a:pPr marL="571500" indent="-571500">
              <a:buSzPct val="100000"/>
              <a:buFont typeface="Arial"/>
              <a:buChar char="•"/>
              <a:defRPr sz="3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dirty="0"/>
              <a:t>Деревянные полы близкие по своим свойствам к виниловой плитке</a:t>
            </a:r>
            <a:endParaRPr sz="3600" dirty="0"/>
          </a:p>
          <a:p>
            <a:pPr marL="571500" indent="-571500">
              <a:buSzPct val="100000"/>
              <a:buFont typeface="Arial"/>
              <a:buChar char="•"/>
              <a:defRPr sz="3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dirty="0"/>
              <a:t>Класс</a:t>
            </a:r>
            <a:r>
              <a:rPr dirty="0"/>
              <a:t> 33 – </a:t>
            </a:r>
            <a:r>
              <a:rPr lang="ru-RU" dirty="0"/>
              <a:t>для использования в помещениях с высокой нагрузкой</a:t>
            </a:r>
            <a:endParaRPr sz="3600" dirty="0"/>
          </a:p>
          <a:p>
            <a:pPr marL="571500" indent="-571500">
              <a:buSzPct val="100000"/>
              <a:buFont typeface="Arial"/>
              <a:buChar char="•"/>
              <a:defRPr sz="3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dirty="0"/>
              <a:t>Запуск коллекции - 1 апреля</a:t>
            </a:r>
            <a:endParaRPr lang="en-US" sz="3600" dirty="0"/>
          </a:p>
          <a:p>
            <a:pPr marL="571500" indent="-571500">
              <a:buSzPct val="100000"/>
              <a:buFont typeface="Arial"/>
              <a:buChar char="•"/>
              <a:defRPr sz="3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dirty="0"/>
              <a:t>Идеально для ремонта</a:t>
            </a:r>
            <a:endParaRPr lang="en-US" sz="3600" dirty="0"/>
          </a:p>
          <a:p>
            <a:pPr marL="571500" indent="-571500">
              <a:buSzPct val="100000"/>
              <a:buFont typeface="Arial"/>
              <a:buChar char="•"/>
              <a:defRPr sz="3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dirty="0"/>
              <a:t>Замок </a:t>
            </a:r>
            <a:r>
              <a:rPr dirty="0"/>
              <a:t>5G </a:t>
            </a:r>
            <a:r>
              <a:rPr lang="ru-RU" dirty="0"/>
              <a:t>для быстрой и легкой укладки</a:t>
            </a:r>
            <a:endParaRPr sz="3600" dirty="0"/>
          </a:p>
          <a:p>
            <a:pPr marL="571500" indent="-571500">
              <a:buSzPct val="100000"/>
              <a:buFont typeface="Arial"/>
              <a:buChar char="•"/>
              <a:defRPr sz="3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15 </a:t>
            </a:r>
            <a:r>
              <a:rPr lang="ru-RU" dirty="0"/>
              <a:t>лет гарантии</a:t>
            </a:r>
            <a:endParaRPr sz="3600" dirty="0"/>
          </a:p>
          <a:p>
            <a:pPr marL="571500" indent="-571500">
              <a:buSzPct val="100000"/>
              <a:buFont typeface="Arial"/>
              <a:buChar char="•"/>
              <a:defRPr sz="3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10 </a:t>
            </a:r>
            <a:r>
              <a:rPr lang="ru-RU" dirty="0"/>
              <a:t>модных оттенков</a:t>
            </a:r>
            <a:endParaRPr dirty="0"/>
          </a:p>
        </p:txBody>
      </p:sp>
      <p:sp>
        <p:nvSpPr>
          <p:cNvPr id="1262" name="TextBox 6"/>
          <p:cNvSpPr txBox="1"/>
          <p:nvPr/>
        </p:nvSpPr>
        <p:spPr>
          <a:xfrm>
            <a:off x="12912780" y="10636181"/>
            <a:ext cx="7294893" cy="1475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46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Kährs Life</a:t>
            </a:r>
          </a:p>
          <a:p>
            <a:pPr>
              <a:defRPr sz="35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Easy to Love. Harder to Damage.</a:t>
            </a:r>
          </a:p>
        </p:txBody>
      </p:sp>
      <p:sp>
        <p:nvSpPr>
          <p:cNvPr id="1263" name="10 new colors in three versions"/>
          <p:cNvSpPr txBox="1"/>
          <p:nvPr/>
        </p:nvSpPr>
        <p:spPr>
          <a:xfrm>
            <a:off x="991195" y="1582588"/>
            <a:ext cx="7126486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500" cap="all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KÄHRS LIFE</a:t>
            </a:r>
          </a:p>
          <a:p>
            <a:pPr algn="l" defTabSz="457200">
              <a:defRPr sz="3500" cap="all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ru-RU" dirty="0"/>
              <a:t>КРАТКИЕ ИТОГИ</a:t>
            </a:r>
            <a:endParaRPr dirty="0"/>
          </a:p>
        </p:txBody>
      </p:sp>
      <p:pic>
        <p:nvPicPr>
          <p:cNvPr id="1264" name="A picture containing drawing, foodDescription automatically generated" descr="A picture containing drawing, foodDescription automatically generate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65933" y="924186"/>
            <a:ext cx="1781729" cy="15869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" name="6_Cocoa_Bean_Broad_1_strip_LTCLRW3011_150 3.jpg" descr="6_Cocoa_Bean_Broad_1_strip_LTCLRW3011_150 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376945" y="-96581"/>
            <a:ext cx="12028339" cy="13909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838" name="115931333_l_small.jpeg" descr="115931333_l_small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8221" y="-30302"/>
            <a:ext cx="12495199" cy="13776602"/>
          </a:xfrm>
          <a:prstGeom prst="rect">
            <a:avLst/>
          </a:prstGeom>
          <a:ln w="12700">
            <a:miter lim="400000"/>
          </a:ln>
        </p:spPr>
      </p:pic>
      <p:sp>
        <p:nvSpPr>
          <p:cNvPr id="839" name="KÄHRS LIFEWOOD"/>
          <p:cNvSpPr txBox="1"/>
          <p:nvPr/>
        </p:nvSpPr>
        <p:spPr>
          <a:xfrm>
            <a:off x="8759831" y="9453033"/>
            <a:ext cx="6864338" cy="175260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95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KÄHRS LIFE</a:t>
            </a:r>
          </a:p>
        </p:txBody>
      </p:sp>
      <p:sp>
        <p:nvSpPr>
          <p:cNvPr id="840" name="INTRODUCING"/>
          <p:cNvSpPr txBox="1"/>
          <p:nvPr/>
        </p:nvSpPr>
        <p:spPr>
          <a:xfrm>
            <a:off x="8848731" y="8895766"/>
            <a:ext cx="4406656" cy="733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1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ru-RU" dirty="0"/>
              <a:t>ПРЕДСТАВЛЯЕМ</a:t>
            </a:r>
            <a:endParaRPr dirty="0"/>
          </a:p>
        </p:txBody>
      </p:sp>
      <p:pic>
        <p:nvPicPr>
          <p:cNvPr id="841" name="A picture containing drawing, foodDescription automatically generated" descr="A picture containing drawing, foodDescription automatically generated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5922" y="687599"/>
            <a:ext cx="1781729" cy="1586899"/>
          </a:xfrm>
          <a:prstGeom prst="rect">
            <a:avLst/>
          </a:prstGeom>
          <a:ln w="12700">
            <a:miter lim="400000"/>
          </a:ln>
        </p:spPr>
      </p:pic>
      <p:sp>
        <p:nvSpPr>
          <p:cNvPr id="842" name="TextBox 1"/>
          <p:cNvSpPr txBox="1"/>
          <p:nvPr/>
        </p:nvSpPr>
        <p:spPr>
          <a:xfrm>
            <a:off x="20346139" y="13288565"/>
            <a:ext cx="378415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Life Collection, Cocoa Bean wide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4" name="3Z5A7847.jpg" descr="3Z5A784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956598" y="-1"/>
            <a:ext cx="1243766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845" name="textruta 2"/>
          <p:cNvSpPr txBox="1"/>
          <p:nvPr/>
        </p:nvSpPr>
        <p:spPr>
          <a:xfrm>
            <a:off x="1022118" y="4038551"/>
            <a:ext cx="3397481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914377">
              <a:defRPr sz="28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ru-RU" dirty="0"/>
              <a:t>Паркетная доска</a:t>
            </a:r>
            <a:r>
              <a:rPr dirty="0"/>
              <a:t> </a:t>
            </a:r>
          </a:p>
        </p:txBody>
      </p:sp>
      <p:sp>
        <p:nvSpPr>
          <p:cNvPr id="846" name="textruta 3"/>
          <p:cNvSpPr txBox="1"/>
          <p:nvPr/>
        </p:nvSpPr>
        <p:spPr>
          <a:xfrm>
            <a:off x="951841" y="7211814"/>
            <a:ext cx="4077359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914377">
              <a:defRPr sz="28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ru-RU" dirty="0"/>
              <a:t>Виниловая плитка</a:t>
            </a:r>
            <a:r>
              <a:rPr dirty="0"/>
              <a:t> </a:t>
            </a:r>
          </a:p>
        </p:txBody>
      </p:sp>
      <p:sp>
        <p:nvSpPr>
          <p:cNvPr id="847" name="textruta 4"/>
          <p:cNvSpPr txBox="1"/>
          <p:nvPr/>
        </p:nvSpPr>
        <p:spPr>
          <a:xfrm>
            <a:off x="882477" y="4568611"/>
            <a:ext cx="7804323" cy="2246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85750" indent="-285750" algn="l" defTabSz="914377"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dirty="0"/>
              <a:t>Красивая и натуральная</a:t>
            </a:r>
            <a:endParaRPr dirty="0"/>
          </a:p>
          <a:p>
            <a:pPr marL="285750" indent="-285750" algn="l" defTabSz="914377"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dirty="0"/>
              <a:t>Высокий уровень комфорта, приятные тактильные ощущения</a:t>
            </a:r>
            <a:endParaRPr dirty="0"/>
          </a:p>
          <a:p>
            <a:pPr marL="285750" indent="-285750" algn="l" defTabSz="914377"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dirty="0"/>
              <a:t>Натуральный материал</a:t>
            </a:r>
            <a:endParaRPr dirty="0"/>
          </a:p>
          <a:p>
            <a:pPr marL="285750" indent="-285750" algn="l" defTabSz="914377"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dirty="0"/>
              <a:t>Аутентичный внешний вид</a:t>
            </a:r>
            <a:endParaRPr dirty="0"/>
          </a:p>
        </p:txBody>
      </p:sp>
      <p:sp>
        <p:nvSpPr>
          <p:cNvPr id="848" name="textruta 5"/>
          <p:cNvSpPr txBox="1"/>
          <p:nvPr/>
        </p:nvSpPr>
        <p:spPr>
          <a:xfrm>
            <a:off x="882477" y="7767563"/>
            <a:ext cx="6699726" cy="2677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85750" indent="-285750" algn="l" defTabSz="914377"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dirty="0"/>
              <a:t>Легко укладывать, популярный материал для ремонта</a:t>
            </a:r>
            <a:endParaRPr dirty="0"/>
          </a:p>
          <a:p>
            <a:pPr marL="285750" indent="-285750" algn="l" defTabSz="914377"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dirty="0"/>
              <a:t>Прочная</a:t>
            </a:r>
            <a:endParaRPr dirty="0"/>
          </a:p>
          <a:p>
            <a:pPr marL="285750" indent="-285750" algn="l" defTabSz="914377"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dirty="0"/>
              <a:t>Простая в уходе</a:t>
            </a:r>
            <a:endParaRPr dirty="0"/>
          </a:p>
          <a:p>
            <a:pPr marL="285750" indent="-285750" algn="l" defTabSz="914377"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dirty="0"/>
              <a:t>Доступная цена</a:t>
            </a:r>
            <a:endParaRPr dirty="0"/>
          </a:p>
          <a:p>
            <a:pPr marL="285750" indent="-285750" algn="l" defTabSz="914377"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dirty="0"/>
              <a:t>Влагоустойчивая</a:t>
            </a:r>
            <a:endParaRPr dirty="0"/>
          </a:p>
        </p:txBody>
      </p:sp>
      <p:sp>
        <p:nvSpPr>
          <p:cNvPr id="849" name="Arrow: Chevron 12"/>
          <p:cNvSpPr/>
          <p:nvPr/>
        </p:nvSpPr>
        <p:spPr>
          <a:xfrm>
            <a:off x="8100162" y="7676144"/>
            <a:ext cx="1245524" cy="2313109"/>
          </a:xfrm>
          <a:prstGeom prst="chevron">
            <a:avLst>
              <a:gd name="adj" fmla="val 50000"/>
            </a:avLst>
          </a:prstGeom>
          <a:solidFill>
            <a:srgbClr val="D9D9D9"/>
          </a:solidFill>
          <a:ln w="25400">
            <a:solidFill>
              <a:srgbClr val="F2F2F2"/>
            </a:solidFill>
          </a:ln>
        </p:spPr>
        <p:txBody>
          <a:bodyPr lIns="50800" tIns="50800" rIns="50800" bIns="50800" anchor="ctr"/>
          <a:lstStyle/>
          <a:p>
            <a:pPr defTabSz="914377">
              <a:defRPr sz="18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850" name="Arrow: Chevron 13"/>
          <p:cNvSpPr/>
          <p:nvPr/>
        </p:nvSpPr>
        <p:spPr>
          <a:xfrm>
            <a:off x="8102372" y="4502266"/>
            <a:ext cx="1245525" cy="2313109"/>
          </a:xfrm>
          <a:prstGeom prst="chevron">
            <a:avLst>
              <a:gd name="adj" fmla="val 50000"/>
            </a:avLst>
          </a:prstGeom>
          <a:solidFill>
            <a:srgbClr val="D9D9D9"/>
          </a:solidFill>
          <a:ln w="25400">
            <a:solidFill>
              <a:srgbClr val="F2F2F2"/>
            </a:solidFill>
          </a:ln>
        </p:spPr>
        <p:txBody>
          <a:bodyPr lIns="50800" tIns="50800" rIns="50800" bIns="50800" anchor="ctr"/>
          <a:lstStyle/>
          <a:p>
            <a:pPr defTabSz="914377">
              <a:defRPr sz="18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851" name="Rectangle 14"/>
          <p:cNvSpPr/>
          <p:nvPr/>
        </p:nvSpPr>
        <p:spPr>
          <a:xfrm>
            <a:off x="10328400" y="4838699"/>
            <a:ext cx="5607358" cy="4495801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914377"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852" name="TextBox 15"/>
          <p:cNvSpPr txBox="1"/>
          <p:nvPr/>
        </p:nvSpPr>
        <p:spPr>
          <a:xfrm>
            <a:off x="10841377" y="7135967"/>
            <a:ext cx="4576423" cy="1569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914377">
              <a:defRPr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lang="ru-RU" dirty="0"/>
              <a:t>Лучшее из двух миров</a:t>
            </a:r>
            <a:r>
              <a:rPr dirty="0"/>
              <a:t>. </a:t>
            </a:r>
            <a:r>
              <a:rPr lang="ru-RU" dirty="0"/>
              <a:t>Красивый деревянный</a:t>
            </a:r>
            <a:r>
              <a:rPr dirty="0"/>
              <a:t> </a:t>
            </a:r>
            <a:r>
              <a:rPr lang="ru-RU" dirty="0"/>
              <a:t>пол</a:t>
            </a:r>
            <a:r>
              <a:rPr dirty="0"/>
              <a:t> </a:t>
            </a:r>
            <a:r>
              <a:rPr lang="ru-RU" dirty="0"/>
              <a:t>близкий по своим свойствам</a:t>
            </a:r>
            <a:r>
              <a:rPr dirty="0"/>
              <a:t> </a:t>
            </a:r>
            <a:r>
              <a:rPr lang="ru-RU" dirty="0"/>
              <a:t>к</a:t>
            </a:r>
            <a:r>
              <a:rPr dirty="0"/>
              <a:t> </a:t>
            </a:r>
            <a:r>
              <a:rPr lang="ru-RU" dirty="0"/>
              <a:t>виниловой плитке</a:t>
            </a:r>
            <a:endParaRPr dirty="0"/>
          </a:p>
        </p:txBody>
      </p:sp>
      <p:sp>
        <p:nvSpPr>
          <p:cNvPr id="853" name="Rectangle 16"/>
          <p:cNvSpPr txBox="1"/>
          <p:nvPr/>
        </p:nvSpPr>
        <p:spPr>
          <a:xfrm>
            <a:off x="10841377" y="6207377"/>
            <a:ext cx="4684373" cy="492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914377">
              <a:defRPr sz="26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lang="ru-RU" dirty="0"/>
              <a:t>Деревянные полы для жизни</a:t>
            </a:r>
            <a:endParaRPr dirty="0"/>
          </a:p>
        </p:txBody>
      </p:sp>
      <p:sp>
        <p:nvSpPr>
          <p:cNvPr id="854" name="Straight Connector 17"/>
          <p:cNvSpPr/>
          <p:nvPr/>
        </p:nvSpPr>
        <p:spPr>
          <a:xfrm>
            <a:off x="10869117" y="6790324"/>
            <a:ext cx="4548683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55" name="Content Placeholder 21"/>
          <p:cNvSpPr txBox="1"/>
          <p:nvPr/>
        </p:nvSpPr>
        <p:spPr>
          <a:xfrm>
            <a:off x="10858269" y="5295986"/>
            <a:ext cx="5045963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spcBef>
                <a:spcPts val="600"/>
              </a:spcBef>
              <a:defRPr sz="5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Kährs Life</a:t>
            </a:r>
          </a:p>
        </p:txBody>
      </p:sp>
      <p:sp>
        <p:nvSpPr>
          <p:cNvPr id="856" name="NEW range of wood flooring"/>
          <p:cNvSpPr txBox="1"/>
          <p:nvPr/>
        </p:nvSpPr>
        <p:spPr>
          <a:xfrm>
            <a:off x="991195" y="1587254"/>
            <a:ext cx="11641355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3500" cap="all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KÄHRS LIFE</a:t>
            </a:r>
          </a:p>
          <a:p>
            <a:pPr algn="l" defTabSz="457200">
              <a:defRPr sz="3500" cap="all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ru-RU" dirty="0"/>
              <a:t>НОВЫЙ АССОРТИМЕНТ</a:t>
            </a:r>
            <a:r>
              <a:rPr dirty="0"/>
              <a:t> </a:t>
            </a:r>
            <a:r>
              <a:rPr lang="ru-RU" dirty="0"/>
              <a:t>ДЕРЕВЯННЫХ ПОЛОВ</a:t>
            </a:r>
            <a:endParaRPr dirty="0"/>
          </a:p>
        </p:txBody>
      </p:sp>
      <p:pic>
        <p:nvPicPr>
          <p:cNvPr id="857" name="A picture containing drawing, foodDescription automatically generated" descr="A picture containing drawing, foodDescription automatically generated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5922" y="687599"/>
            <a:ext cx="1781729" cy="15868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1" name="7_Whole_Grain_Broad_1_strip_LTCLRW3004_150.jpg" descr="7_Whole_Grain_Broad_1_strip_LTCLRW3004_15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982488" y="-3250"/>
            <a:ext cx="11408545" cy="13722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862" name="A picture containing drawing, foodDescription automatically generated" descr="A picture containing drawing, foodDescription automatically generated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5922" y="687599"/>
            <a:ext cx="1781729" cy="1586899"/>
          </a:xfrm>
          <a:prstGeom prst="rect">
            <a:avLst/>
          </a:prstGeom>
          <a:ln w="12700">
            <a:miter lim="400000"/>
          </a:ln>
        </p:spPr>
      </p:pic>
      <p:sp>
        <p:nvSpPr>
          <p:cNvPr id="863" name="We are introducing a concept of products which bridges the gap between the high-quality wood flooring and the functional vinyl flooring.…"/>
          <p:cNvSpPr txBox="1"/>
          <p:nvPr/>
        </p:nvSpPr>
        <p:spPr>
          <a:xfrm>
            <a:off x="912684" y="4270696"/>
            <a:ext cx="7867592" cy="5581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spcBef>
                <a:spcPts val="800"/>
              </a:spcBef>
              <a:defRPr sz="28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dirty="0"/>
              <a:t>Представляем вам концепцию нового продукта, который устраняет пробел между высококачественным паркетом и функциональными виниловыми покрытиями.</a:t>
            </a:r>
            <a:endParaRPr dirty="0"/>
          </a:p>
          <a:p>
            <a:pPr algn="l" defTabSz="457200">
              <a:spcBef>
                <a:spcPts val="800"/>
              </a:spcBef>
              <a:defRPr sz="28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dirty="0"/>
          </a:p>
          <a:p>
            <a:pPr algn="l" defTabSz="457200">
              <a:spcBef>
                <a:spcPts val="800"/>
              </a:spcBef>
              <a:defRPr sz="28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dirty="0"/>
              <a:t>Сочетая в себе лучшие качества обоих решений – натуральный внешний вид паркета со свойствами близкими к виниловой плитке и ценой, которая воспринимается как более доступная по сравнению с существующими деревянными полами. </a:t>
            </a:r>
          </a:p>
          <a:p>
            <a:pPr algn="l" defTabSz="457200">
              <a:spcBef>
                <a:spcPts val="800"/>
              </a:spcBef>
              <a:defRPr sz="28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ru-RU" dirty="0"/>
              <a:t>И все это </a:t>
            </a:r>
            <a:r>
              <a:rPr dirty="0"/>
              <a:t>Kährs Life.</a:t>
            </a:r>
          </a:p>
        </p:txBody>
      </p:sp>
      <p:sp>
        <p:nvSpPr>
          <p:cNvPr id="864" name="NEW range of wood flooring"/>
          <p:cNvSpPr txBox="1"/>
          <p:nvPr/>
        </p:nvSpPr>
        <p:spPr>
          <a:xfrm>
            <a:off x="991195" y="1587254"/>
            <a:ext cx="8128297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500" cap="all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KÄHRS LIFE</a:t>
            </a:r>
          </a:p>
          <a:p>
            <a:pPr algn="l" defTabSz="457200">
              <a:defRPr sz="3500" cap="all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ru-RU" dirty="0"/>
              <a:t>УСТРАНЯЯ ПРОБЕЛЫ</a:t>
            </a:r>
            <a:endParaRPr dirty="0"/>
          </a:p>
        </p:txBody>
      </p:sp>
      <p:sp>
        <p:nvSpPr>
          <p:cNvPr id="865" name="TextBox 5"/>
          <p:cNvSpPr txBox="1"/>
          <p:nvPr/>
        </p:nvSpPr>
        <p:spPr>
          <a:xfrm>
            <a:off x="20322328" y="13288565"/>
            <a:ext cx="3831780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Life Collection, Whole Grain wide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9" name="1_Cocoanut_Cream_Broad_1_strip_LTCLRW3001_150.jpg" descr="1_Cocoanut_Cream_Broad_1_strip_LTCLRW3001_15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188" y="0"/>
            <a:ext cx="24458415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870" name="NEW range of wood flooring"/>
          <p:cNvSpPr txBox="1"/>
          <p:nvPr/>
        </p:nvSpPr>
        <p:spPr>
          <a:xfrm>
            <a:off x="5453743" y="9576059"/>
            <a:ext cx="13583112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457200">
              <a:defRPr sz="3500" cap="all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KÄHRS LIFE</a:t>
            </a:r>
          </a:p>
          <a:p>
            <a:pPr defTabSz="457200">
              <a:defRPr sz="4900" cap="all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ru-RU" dirty="0"/>
              <a:t>ЛЕГКО ПОЛЮБИТЬ</a:t>
            </a:r>
            <a:r>
              <a:rPr dirty="0"/>
              <a:t>. </a:t>
            </a:r>
            <a:r>
              <a:rPr lang="ru-RU" dirty="0"/>
              <a:t>ТРУДНО ПОВРЕДИТЬ</a:t>
            </a:r>
            <a:r>
              <a:rPr dirty="0"/>
              <a:t>.</a:t>
            </a:r>
          </a:p>
        </p:txBody>
      </p:sp>
      <p:pic>
        <p:nvPicPr>
          <p:cNvPr id="871" name="A picture containing drawing, foodDescription automatically generated" descr="A picture containing drawing, foodDescription automatically generated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5922" y="687599"/>
            <a:ext cx="1781729" cy="1586899"/>
          </a:xfrm>
          <a:prstGeom prst="rect">
            <a:avLst/>
          </a:prstGeom>
          <a:ln w="12700">
            <a:miter lim="400000"/>
          </a:ln>
        </p:spPr>
      </p:pic>
      <p:sp>
        <p:nvSpPr>
          <p:cNvPr id="872" name="TextBox 4"/>
          <p:cNvSpPr txBox="1"/>
          <p:nvPr/>
        </p:nvSpPr>
        <p:spPr>
          <a:xfrm>
            <a:off x="20137719" y="13288565"/>
            <a:ext cx="4200997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Life Collection, Coconut Cream wide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6" name="_J8A2827.jpeg" descr="_J8A2827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12231" y="8073397"/>
            <a:ext cx="4249716" cy="5119050"/>
          </a:xfrm>
          <a:prstGeom prst="rect">
            <a:avLst/>
          </a:prstGeom>
          <a:ln w="12700">
            <a:miter lim="400000"/>
          </a:ln>
        </p:spPr>
      </p:pic>
      <p:sp>
        <p:nvSpPr>
          <p:cNvPr id="877" name="10 new colors in three versions"/>
          <p:cNvSpPr txBox="1"/>
          <p:nvPr/>
        </p:nvSpPr>
        <p:spPr>
          <a:xfrm>
            <a:off x="991195" y="1582588"/>
            <a:ext cx="7126486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500" cap="all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KÄHRS LIFE</a:t>
            </a:r>
          </a:p>
          <a:p>
            <a:pPr algn="l" defTabSz="457200">
              <a:defRPr sz="3500" cap="all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ru-RU" dirty="0"/>
              <a:t>ИДЕАЛЬНО ДЛЯ ЖИЗНИ</a:t>
            </a:r>
            <a:endParaRPr dirty="0"/>
          </a:p>
        </p:txBody>
      </p:sp>
      <p:sp>
        <p:nvSpPr>
          <p:cNvPr id="878" name="Rectangle 4"/>
          <p:cNvSpPr txBox="1"/>
          <p:nvPr/>
        </p:nvSpPr>
        <p:spPr>
          <a:xfrm>
            <a:off x="1060517" y="3318121"/>
            <a:ext cx="7057164" cy="5032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l" defTabSz="914400">
              <a:spcBef>
                <a:spcPts val="600"/>
              </a:spcBef>
              <a:defRPr sz="32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ru-RU" dirty="0"/>
              <a:t>Повседневная жизнь</a:t>
            </a:r>
            <a:endParaRPr dirty="0"/>
          </a:p>
          <a:p>
            <a:pPr marL="171450" indent="-171450" algn="l" defTabSz="914400">
              <a:spcBef>
                <a:spcPts val="600"/>
              </a:spcBef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ru-RU" dirty="0"/>
              <a:t>Выдающаяся для деревянного пола износостойкость</a:t>
            </a:r>
            <a:endParaRPr dirty="0"/>
          </a:p>
          <a:p>
            <a:pPr marL="171450" indent="-171450" algn="l" defTabSz="914400">
              <a:spcBef>
                <a:spcPts val="600"/>
              </a:spcBef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ru-RU" dirty="0">
                <a:sym typeface="Open Sans"/>
              </a:rPr>
              <a:t>Исключительная устойчивость к царапинам благодаря высокому качеству лакового покрытия.</a:t>
            </a:r>
          </a:p>
          <a:p>
            <a:pPr marL="171450" indent="-171450" algn="l" defTabSz="914400">
              <a:spcBef>
                <a:spcPts val="600"/>
              </a:spcBef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ru-RU" dirty="0"/>
              <a:t>Ударопрочный благодаря среднему слою из </a:t>
            </a:r>
            <a:r>
              <a:rPr lang="en-US" dirty="0"/>
              <a:t>HDF</a:t>
            </a:r>
            <a:r>
              <a:rPr lang="ru-RU" dirty="0"/>
              <a:t> высокой плотности</a:t>
            </a:r>
            <a:r>
              <a:rPr lang="en-US" dirty="0"/>
              <a:t>.</a:t>
            </a:r>
            <a:endParaRPr dirty="0"/>
          </a:p>
          <a:p>
            <a:pPr marL="171450" indent="-171450" algn="l" defTabSz="914400">
              <a:spcBef>
                <a:spcPts val="600"/>
              </a:spcBef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ru-RU" dirty="0">
                <a:sym typeface="Open Sans"/>
              </a:rPr>
              <a:t>Грязеотталкивающий, легко поддерживать чистоту</a:t>
            </a:r>
            <a:endParaRPr dirty="0"/>
          </a:p>
          <a:p>
            <a:pPr marL="171450" indent="-171450" algn="l" defTabSz="914400">
              <a:spcBef>
                <a:spcPts val="600"/>
              </a:spcBef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ru-RU" dirty="0">
                <a:sym typeface="Open Sans"/>
              </a:rPr>
              <a:t>Покрытие препятствует проникновению влаги в поры древесины</a:t>
            </a:r>
            <a:endParaRPr dirty="0"/>
          </a:p>
        </p:txBody>
      </p:sp>
      <p:pic>
        <p:nvPicPr>
          <p:cNvPr id="879" name="_J8A1708.jpg" descr="_J8A1708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01974" y="1144855"/>
            <a:ext cx="6190995" cy="4790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880" name="_J8A3075_2.jpg" descr="_J8A3075_2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313594" y="6093396"/>
            <a:ext cx="9040801" cy="6654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881" name="3Z5A7478.jpg" descr="3Z5A7478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53408" y="665993"/>
            <a:ext cx="7911275" cy="6928541"/>
          </a:xfrm>
          <a:prstGeom prst="rect">
            <a:avLst/>
          </a:prstGeom>
          <a:ln w="165100" cap="sq">
            <a:solidFill>
              <a:srgbClr val="FFFFFF"/>
            </a:solidFill>
            <a:miter/>
          </a:ln>
        </p:spPr>
      </p:pic>
      <p:sp>
        <p:nvSpPr>
          <p:cNvPr id="882" name="TextBox 1"/>
          <p:cNvSpPr txBox="1"/>
          <p:nvPr/>
        </p:nvSpPr>
        <p:spPr>
          <a:xfrm>
            <a:off x="9139670" y="5845034"/>
            <a:ext cx="4055629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lang="ru-RU" dirty="0"/>
              <a:t>По крайней мере</a:t>
            </a:r>
            <a:r>
              <a:rPr dirty="0"/>
              <a:t>, </a:t>
            </a:r>
            <a:r>
              <a:rPr lang="ru-RU" dirty="0"/>
              <a:t>вам не придется волноваться о паркете</a:t>
            </a:r>
            <a:endParaRPr dirty="0"/>
          </a:p>
        </p:txBody>
      </p:sp>
      <p:sp>
        <p:nvSpPr>
          <p:cNvPr id="883" name="TextBox 8"/>
          <p:cNvSpPr txBox="1"/>
          <p:nvPr/>
        </p:nvSpPr>
        <p:spPr>
          <a:xfrm>
            <a:off x="17737292" y="7167099"/>
            <a:ext cx="3553843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Life Collection, Driftwood wide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7" name="_J8A2052.jpg" descr="_J8A205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7143" y="702721"/>
            <a:ext cx="5843330" cy="8760716"/>
          </a:xfrm>
          <a:prstGeom prst="rect">
            <a:avLst/>
          </a:prstGeom>
          <a:ln w="12700">
            <a:miter lim="400000"/>
          </a:ln>
        </p:spPr>
      </p:pic>
      <p:sp>
        <p:nvSpPr>
          <p:cNvPr id="888" name="10 new colors in three versions"/>
          <p:cNvSpPr txBox="1"/>
          <p:nvPr/>
        </p:nvSpPr>
        <p:spPr>
          <a:xfrm>
            <a:off x="991195" y="1582588"/>
            <a:ext cx="7126486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500" cap="all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KÄHRS LIFE</a:t>
            </a:r>
          </a:p>
          <a:p>
            <a:pPr algn="l" defTabSz="457200">
              <a:defRPr sz="3500" b="1" cap="all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ru-RU" b="0" dirty="0">
                <a:latin typeface="Open Sans Semibold"/>
                <a:ea typeface="Open Sans Semibold"/>
                <a:cs typeface="Open Sans Semibold"/>
                <a:sym typeface="Open Sans Semibold"/>
              </a:rPr>
              <a:t>ИДЕАЛЬНЫЕ ОЩУЩЕНИЯ</a:t>
            </a:r>
            <a:endParaRPr b="0" dirty="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889" name="Rectangle 2"/>
          <p:cNvSpPr txBox="1"/>
          <p:nvPr/>
        </p:nvSpPr>
        <p:spPr>
          <a:xfrm>
            <a:off x="955005" y="5116829"/>
            <a:ext cx="6863165" cy="5078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spcBef>
                <a:spcPts val="600"/>
              </a:spcBef>
              <a:defRPr sz="35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ru-RU" dirty="0"/>
              <a:t>Настоящее дерево</a:t>
            </a:r>
            <a:endParaRPr dirty="0"/>
          </a:p>
          <a:p>
            <a:pPr marL="285750" indent="-285750" algn="l" defTabSz="914400">
              <a:spcBef>
                <a:spcPts val="600"/>
              </a:spcBef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ru-RU" dirty="0"/>
              <a:t>Доступные деревянные полы близкие по своим свойствам к виниловой плитке</a:t>
            </a:r>
            <a:endParaRPr dirty="0"/>
          </a:p>
          <a:p>
            <a:pPr marL="285750" indent="-285750" algn="l" defTabSz="914400">
              <a:spcBef>
                <a:spcPts val="600"/>
              </a:spcBef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ru-RU" dirty="0"/>
              <a:t>Деревянные полы, которые не требуют шлифовки –</a:t>
            </a:r>
            <a:r>
              <a:rPr dirty="0"/>
              <a:t> </a:t>
            </a:r>
            <a:r>
              <a:rPr lang="ru-RU" dirty="0"/>
              <a:t>гарантия безупречного вида надолго</a:t>
            </a:r>
            <a:endParaRPr dirty="0"/>
          </a:p>
          <a:p>
            <a:pPr marL="285750" indent="-285750" algn="l" defTabSz="914400">
              <a:spcBef>
                <a:spcPts val="600"/>
              </a:spcBef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ru-RU" dirty="0"/>
              <a:t>Тонкий слой цельной древесины означает эффективное использование</a:t>
            </a:r>
            <a:r>
              <a:rPr dirty="0"/>
              <a:t> </a:t>
            </a:r>
            <a:r>
              <a:rPr lang="ru-RU" dirty="0"/>
              <a:t>природных ресурсов</a:t>
            </a:r>
            <a:endParaRPr dirty="0"/>
          </a:p>
          <a:p>
            <a:pPr marL="285750" indent="-285750" algn="l" defTabSz="914400">
              <a:spcBef>
                <a:spcPts val="600"/>
              </a:spcBef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ru-RU" dirty="0"/>
              <a:t>8 тонированных декоров и 2 декора с натуральными оттенками древесины</a:t>
            </a:r>
            <a:endParaRPr dirty="0"/>
          </a:p>
          <a:p>
            <a:pPr algn="l" defTabSz="914400">
              <a:spcBef>
                <a:spcPts val="600"/>
              </a:spcBef>
              <a:defRPr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 </a:t>
            </a:r>
          </a:p>
        </p:txBody>
      </p:sp>
      <p:pic>
        <p:nvPicPr>
          <p:cNvPr id="890" name="_J8A3185.jpg" descr="_J8A318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40290" y="7078704"/>
            <a:ext cx="9173622" cy="6117372"/>
          </a:xfrm>
          <a:prstGeom prst="rect">
            <a:avLst/>
          </a:prstGeom>
          <a:ln w="139700" cap="sq">
            <a:solidFill>
              <a:srgbClr val="FFFFFF"/>
            </a:solidFill>
            <a:miter/>
          </a:ln>
        </p:spPr>
      </p:pic>
      <p:sp>
        <p:nvSpPr>
          <p:cNvPr id="891" name="TextBox 5"/>
          <p:cNvSpPr txBox="1"/>
          <p:nvPr/>
        </p:nvSpPr>
        <p:spPr>
          <a:xfrm>
            <a:off x="19628294" y="12768640"/>
            <a:ext cx="3831780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Life Collection, Whole Grain wide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7631</TotalTime>
  <Words>2670</Words>
  <Application>Microsoft Office PowerPoint</Application>
  <PresentationFormat>Произвольный</PresentationFormat>
  <Paragraphs>444</Paragraphs>
  <Slides>36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5" baseType="lpstr">
      <vt:lpstr>Arial</vt:lpstr>
      <vt:lpstr>Calibri</vt:lpstr>
      <vt:lpstr>Helvetica</vt:lpstr>
      <vt:lpstr>Helvetica Neue</vt:lpstr>
      <vt:lpstr>Helvetica Neue Medium</vt:lpstr>
      <vt:lpstr>Open Sans</vt:lpstr>
      <vt:lpstr>Open Sans Light</vt:lpstr>
      <vt:lpstr>Open Sans Semibold</vt:lpstr>
      <vt:lpstr>21_BasicWhite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Johansson, Malin</dc:creator>
  <cp:lastModifiedBy>Kachalov Alexey</cp:lastModifiedBy>
  <cp:revision>66</cp:revision>
  <dcterms:modified xsi:type="dcterms:W3CDTF">2021-04-13T13:14:50Z</dcterms:modified>
</cp:coreProperties>
</file>